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notesMasterIdLst>
    <p:notesMasterId r:id="rId37"/>
  </p:notesMasterIdLst>
  <p:sldIdLst>
    <p:sldId id="257" r:id="rId2"/>
    <p:sldId id="259" r:id="rId3"/>
    <p:sldId id="258" r:id="rId4"/>
    <p:sldId id="260" r:id="rId5"/>
    <p:sldId id="286" r:id="rId6"/>
    <p:sldId id="261" r:id="rId7"/>
    <p:sldId id="287" r:id="rId8"/>
    <p:sldId id="288" r:id="rId9"/>
    <p:sldId id="262" r:id="rId10"/>
    <p:sldId id="263" r:id="rId11"/>
    <p:sldId id="289" r:id="rId12"/>
    <p:sldId id="290" r:id="rId13"/>
    <p:sldId id="291" r:id="rId14"/>
    <p:sldId id="292" r:id="rId15"/>
    <p:sldId id="293" r:id="rId16"/>
    <p:sldId id="294" r:id="rId17"/>
    <p:sldId id="295" r:id="rId18"/>
    <p:sldId id="296" r:id="rId19"/>
    <p:sldId id="297" r:id="rId20"/>
    <p:sldId id="298" r:id="rId21"/>
    <p:sldId id="299" r:id="rId22"/>
    <p:sldId id="302" r:id="rId23"/>
    <p:sldId id="300" r:id="rId24"/>
    <p:sldId id="301" r:id="rId25"/>
    <p:sldId id="303" r:id="rId26"/>
    <p:sldId id="304" r:id="rId27"/>
    <p:sldId id="305" r:id="rId28"/>
    <p:sldId id="306" r:id="rId29"/>
    <p:sldId id="307" r:id="rId30"/>
    <p:sldId id="308" r:id="rId31"/>
    <p:sldId id="309" r:id="rId32"/>
    <p:sldId id="271" r:id="rId33"/>
    <p:sldId id="270" r:id="rId34"/>
    <p:sldId id="273" r:id="rId35"/>
    <p:sldId id="27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900B3A-024D-4555-B000-B0197E92115B}">
          <p14:sldIdLst>
            <p14:sldId id="257"/>
            <p14:sldId id="259"/>
            <p14:sldId id="258"/>
            <p14:sldId id="260"/>
            <p14:sldId id="286"/>
            <p14:sldId id="261"/>
          </p14:sldIdLst>
        </p14:section>
        <p14:section name="Untitled Section" id="{291DCD7F-10AB-4354-80A5-B58EBE0EA9FF}">
          <p14:sldIdLst>
            <p14:sldId id="287"/>
            <p14:sldId id="288"/>
            <p14:sldId id="262"/>
            <p14:sldId id="263"/>
            <p14:sldId id="289"/>
            <p14:sldId id="290"/>
            <p14:sldId id="291"/>
            <p14:sldId id="292"/>
            <p14:sldId id="293"/>
            <p14:sldId id="294"/>
            <p14:sldId id="295"/>
            <p14:sldId id="296"/>
            <p14:sldId id="297"/>
            <p14:sldId id="298"/>
            <p14:sldId id="299"/>
            <p14:sldId id="302"/>
            <p14:sldId id="300"/>
            <p14:sldId id="301"/>
            <p14:sldId id="303"/>
            <p14:sldId id="304"/>
            <p14:sldId id="305"/>
            <p14:sldId id="306"/>
            <p14:sldId id="307"/>
            <p14:sldId id="308"/>
            <p14:sldId id="309"/>
            <p14:sldId id="271"/>
            <p14:sldId id="270"/>
            <p14:sldId id="273"/>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p:cViewPr>
        <p:scale>
          <a:sx n="83" d="100"/>
          <a:sy n="83" d="100"/>
        </p:scale>
        <p:origin x="70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11-21T19:03:24.469"/>
    </inkml:context>
    <inkml:brush xml:id="br0">
      <inkml:brushProperty name="width" value="0.16667" units="cm"/>
      <inkml:brushProperty name="height" value="0.16667" units="cm"/>
      <inkml:brushProperty name="color" value="#ED1C24"/>
      <inkml:brushProperty name="fitToCurve" value="1"/>
    </inkml:brush>
  </inkml:definitions>
  <inkml:traceGroup>
    <inkml:annotationXML>
      <emma:emma xmlns:emma="http://www.w3.org/2003/04/emma" version="1.0">
        <emma:interpretation id="{E257903E-A4CA-4439-B14F-612054925AAF}" emma:medium="tactile" emma:mode="ink">
          <msink:context xmlns:msink="http://schemas.microsoft.com/ink/2010/main" type="writingRegion" rotatedBoundingBox="20416,11275 19237,10574 19827,9581 21006,10282"/>
        </emma:interpretation>
      </emma:emma>
    </inkml:annotationXML>
    <inkml:traceGroup>
      <inkml:annotationXML>
        <emma:emma xmlns:emma="http://www.w3.org/2003/04/emma" version="1.0">
          <emma:interpretation id="{5B4858EB-A075-45AC-A2D4-8DB653E3D244}" emma:medium="tactile" emma:mode="ink">
            <msink:context xmlns:msink="http://schemas.microsoft.com/ink/2010/main" type="paragraph" rotatedBoundingBox="20416,11275 19237,10574 19827,9581 21006,10282" alignmentLevel="1"/>
          </emma:interpretation>
        </emma:emma>
      </inkml:annotationXML>
      <inkml:traceGroup>
        <inkml:annotationXML>
          <emma:emma xmlns:emma="http://www.w3.org/2003/04/emma" version="1.0">
            <emma:interpretation id="{3389800C-A5B3-4BC6-8E7E-88F551ED94D4}" emma:medium="tactile" emma:mode="ink">
              <msink:context xmlns:msink="http://schemas.microsoft.com/ink/2010/main" type="line" rotatedBoundingBox="20416,11275 19237,10574 19827,9581 21006,10282"/>
            </emma:interpretation>
          </emma:emma>
        </inkml:annotationXML>
        <inkml:traceGroup>
          <inkml:annotationXML>
            <emma:emma xmlns:emma="http://www.w3.org/2003/04/emma" version="1.0">
              <emma:interpretation id="{62A625AF-EADE-48D3-8F69-972F9CB2C9C3}" emma:medium="tactile" emma:mode="ink">
                <msink:context xmlns:msink="http://schemas.microsoft.com/ink/2010/main" type="inkWord" rotatedBoundingBox="20416,11275 19237,10574 19827,9581 21006,10282"/>
              </emma:interpretation>
              <emma:one-of disjunction-type="recognition" id="oneOf0">
                <emma:interpretation id="interp0" emma:lang="" emma:confidence="0">
                  <emma:literal>a</emma:literal>
                </emma:interpretation>
                <emma:interpretation id="interp1" emma:lang="" emma:confidence="0">
                  <emma:literal>•</emma:literal>
                </emma:interpretation>
                <emma:interpretation id="interp2" emma:lang="" emma:confidence="0">
                  <emma:literal>c</emma:literal>
                </emma:interpretation>
                <emma:interpretation id="interp3" emma:lang="" emma:confidence="0">
                  <emma:literal>@</emma:literal>
                </emma:interpretation>
                <emma:interpretation id="interp4" emma:lang="" emma:confidence="0">
                  <emma:literal>e</emma:literal>
                </emma:interpretation>
              </emma:one-of>
            </emma:emma>
          </inkml:annotationXML>
          <inkml:trace contextRef="#ctx0" brushRef="#br0">504 0 0,'-26'0'422,"0"0"-375,-25 0-16,25 0 0,-25 0-15,51 52 15,-26-52-31,1 0 32,-27 0-1,27 0 0,25 25 16,-52-25 15,27 0 32,25 52-94,-52-52 47,52 25 0,-25-25 0,25 26 15,0 25-30,0-25-1,-26-26-16,26 51 1,0-25 15,0 25 16,0-25 0,0-1 0,0 27-16,0-27 0,0 27 32,0-27 46,0 27-46,0-27-16,0 1 15,0 25 1,0-25 15,0 25 0,0-25-16,0 25 32,26-51-47,-26 26-47,51-26 47,-51 26-47,26-26 47,25 0 31,-51 51-78,26-51 62,25 0-30,-51 26-17,26-26 1,-1 0 31,27 0 47,-52 51-63,25-51 0,-25 26 16,52-26-16,-27 0 16,1 0-16,25 0 16,-25 0 0,25 0 31,-25 0-31,-26 25-16,51-25-31,-25 0 47,0 0 16,25 0-16,-25 0-16,25 0-16,-26 0 32,27 0-15,-27 0 14,1 0-14,25 0 30,-51-25 1,26 25-48,-26-52 1,0 27 0,51 25-1,-51-52 16,0 27 1,26 25-17,-26-26 1,0-25 15,51 51-15,-51-26-16,0-25 31,0 25 0,0-25 1,0 25 14,0 0 17,0-25-16,0 25 0,0-25 0,0 25 31,0-25-31,0 25-1,0 1 1,0-26-15,0 25-1,0-25 16,-25 51 31,25-26-78,-26 26 31,-25 0 0,51-51 1,-26 51-32,-25 0 46,51-26-46,-26 26 16,0 0 31,-25 0 0,25 0-16,-25 0 16,51-26-31,-25 26-1,-27 0 48,27 0 15,-1 0-47,-25 0 16,51-51-31,-26 51 30,-25 0-14,25 0-1,-25 0 31,25 0-15,0 0 110,-25 0 30,25 0-156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11-21T19:03:37.279"/>
    </inkml:context>
    <inkml:brush xml:id="br0">
      <inkml:brushProperty name="width" value="0.16667" units="cm"/>
      <inkml:brushProperty name="height" value="0.16667" units="cm"/>
      <inkml:brushProperty name="color" value="#ED1C24"/>
      <inkml:brushProperty name="fitToCurve" value="1"/>
    </inkml:brush>
  </inkml:definitions>
  <inkml:traceGroup>
    <inkml:annotationXML>
      <emma:emma xmlns:emma="http://www.w3.org/2003/04/emma" version="1.0">
        <emma:interpretation id="{71195E51-EEEC-451E-BD02-19FA12A07D39}" emma:medium="tactile" emma:mode="ink">
          <msink:context xmlns:msink="http://schemas.microsoft.com/ink/2010/main" type="writingRegion" rotatedBoundingBox="13652,9566 12498,9814 12272,8762 13427,8515"/>
        </emma:interpretation>
      </emma:emma>
    </inkml:annotationXML>
    <inkml:traceGroup>
      <inkml:annotationXML>
        <emma:emma xmlns:emma="http://www.w3.org/2003/04/emma" version="1.0">
          <emma:interpretation id="{6D7D8EA5-A4CC-4F5F-B3A7-7C673A6820EE}" emma:medium="tactile" emma:mode="ink">
            <msink:context xmlns:msink="http://schemas.microsoft.com/ink/2010/main" type="paragraph" rotatedBoundingBox="13652,9566 12498,9814 12272,8762 13427,8515" alignmentLevel="1"/>
          </emma:interpretation>
        </emma:emma>
      </inkml:annotationXML>
      <inkml:traceGroup>
        <inkml:annotationXML>
          <emma:emma xmlns:emma="http://www.w3.org/2003/04/emma" version="1.0">
            <emma:interpretation id="{114EEB32-64B9-4F18-B519-7B924A718B51}" emma:medium="tactile" emma:mode="ink">
              <msink:context xmlns:msink="http://schemas.microsoft.com/ink/2010/main" type="line" rotatedBoundingBox="13652,9566 12498,9814 12272,8762 13427,8515"/>
            </emma:interpretation>
          </emma:emma>
        </inkml:annotationXML>
        <inkml:traceGroup>
          <inkml:annotationXML>
            <emma:emma xmlns:emma="http://www.w3.org/2003/04/emma" version="1.0">
              <emma:interpretation id="{2587D409-8CFB-4FD6-AE9C-5EE35CA74DA5}" emma:medium="tactile" emma:mode="ink">
                <msink:context xmlns:msink="http://schemas.microsoft.com/ink/2010/main" type="inkWord" rotatedBoundingBox="13652,9566 12498,9814 12272,8762 13427,8515"/>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a</emma:literal>
                </emma:interpretation>
                <emma:interpretation id="interp3" emma:lang="" emma:confidence="0">
                  <emma:literal>9</emma:literal>
                </emma:interpretation>
                <emma:interpretation id="interp4" emma:lang="" emma:confidence="0">
                  <emma:literal>@</emma:literal>
                </emma:interpretation>
              </emma:one-of>
            </emma:emma>
          </inkml:annotationXML>
          <inkml:trace contextRef="#ctx0" brushRef="#br0">286 0 0,'0'51'265,"0"-25"-249,-26-26 0,26 26-16,-51 25 15,51-25 1,0 25 0,-26-51-16,26 26 15,-51 25 1,25-25 15,26-1-15,-51-25-1,51 52-15,0-27 32,-26-25-17,26 52-15,0-27 31,-25-25-15,25 52 0,0-27 46,0 1 32,0 25-16,0-25-47,0 25 47,0-25-46,25-26-1,-25 25-15,52-25-1,-52 52 1,25-52-1,27 0 17,-52 25-32,25-25 47,27 0-32,-52 52 1,25-52 15,1 25 0,25-25 1,-25 0-17,25 52 16,-25-52 1,25 0-1,-25 0 0,-1 0 0,27 0 1,-27 0-17,27 0 17,-27 0 30,27 0 79,-52-26-141,0 0 47,25 26-16,-25-51-31,0 25 31,26 26-15,-26-51-1,0 25 1,51 26 0,-51-25-1,0-27 1,26 52-1,-26-25-15,51 25 16,-51-51-16,26 51 16,-26-26-16,26 26 15,-26-26 1,51-25 15,-25 25-15,-26-25 15,51 51 0,-51-26-15,0-25 15,0 25 0,0 1 1,0-27-17,-26 27 79,1 25-78,-27 0-1,27 0 1,-1 0 15,26-52-15,-51 52-16,25 0 15,-25 0 17,51-25-17,-26 25 1,0 0 31,-25 0-32,25 0 17,26-52-32,-51 52 31,25 0 16,-25 0 15,25 0-30,1 0 30,-27 0-15,27 0 0,-27 0 15,27 0-30,-26 0 14,25 0 33,26-25-64</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11-21T19:03:54.752"/>
    </inkml:context>
    <inkml:brush xml:id="br0">
      <inkml:brushProperty name="width" value="0.16667" units="cm"/>
      <inkml:brushProperty name="height" value="0.16667" units="cm"/>
      <inkml:brushProperty name="color" value="#ED1C24"/>
      <inkml:brushProperty name="fitToCurve" value="1"/>
    </inkml:brush>
  </inkml:definitions>
  <inkml:traceGroup>
    <inkml:annotationXML>
      <emma:emma xmlns:emma="http://www.w3.org/2003/04/emma" version="1.0">
        <emma:interpretation id="{496D5E5C-D680-471E-8018-155DE7559211}" emma:medium="tactile" emma:mode="ink">
          <msink:context xmlns:msink="http://schemas.microsoft.com/ink/2010/main" type="writingRegion" rotatedBoundingBox="11622,8799 12495,8799 12495,9903 11622,9903"/>
        </emma:interpretation>
      </emma:emma>
    </inkml:annotationXML>
    <inkml:traceGroup>
      <inkml:annotationXML>
        <emma:emma xmlns:emma="http://www.w3.org/2003/04/emma" version="1.0">
          <emma:interpretation id="{DF36BBFC-826B-4F0D-BBD4-C296B37564D2}" emma:medium="tactile" emma:mode="ink">
            <msink:context xmlns:msink="http://schemas.microsoft.com/ink/2010/main" type="paragraph" rotatedBoundingBox="11622,8799 12495,8799 12495,9903 11622,9903" alignmentLevel="1"/>
          </emma:interpretation>
        </emma:emma>
      </inkml:annotationXML>
      <inkml:traceGroup>
        <inkml:annotationXML>
          <emma:emma xmlns:emma="http://www.w3.org/2003/04/emma" version="1.0">
            <emma:interpretation id="{86221FA8-527C-4188-9998-A4DB6AA99D1D}" emma:medium="tactile" emma:mode="ink">
              <msink:context xmlns:msink="http://schemas.microsoft.com/ink/2010/main" type="line" rotatedBoundingBox="11622,8799 12495,8799 12495,9903 11622,9903"/>
            </emma:interpretation>
          </emma:emma>
        </inkml:annotationXML>
        <inkml:traceGroup>
          <inkml:annotationXML>
            <emma:emma xmlns:emma="http://www.w3.org/2003/04/emma" version="1.0">
              <emma:interpretation id="{E5EF1AE9-A782-4097-98CE-971B639F2C4B}" emma:medium="tactile" emma:mode="ink">
                <msink:context xmlns:msink="http://schemas.microsoft.com/ink/2010/main" type="inkWord" rotatedBoundingBox="11622,8799 12495,8799 12495,9903 11622,9903"/>
              </emma:interpretation>
              <emma:one-of disjunction-type="recognition" id="oneOf0">
                <emma:interpretation id="interp0" emma:lang="" emma:confidence="0">
                  <emma:literal>0</emma:literal>
                </emma:interpretation>
                <emma:interpretation id="interp1" emma:lang="" emma:confidence="0">
                  <emma:literal>O</emma:literal>
                </emma:interpretation>
                <emma:interpretation id="interp2" emma:lang="" emma:confidence="0">
                  <emma:literal>o</emma:literal>
                </emma:interpretation>
                <emma:interpretation id="interp3" emma:lang="" emma:confidence="0">
                  <emma:literal>D</emma:literal>
                </emma:interpretation>
                <emma:interpretation id="interp4" emma:lang="" emma:confidence="0">
                  <emma:literal>a</emma:literal>
                </emma:interpretation>
              </emma:one-of>
            </emma:emma>
          </inkml:annotationXML>
          <inkml:trace contextRef="#ctx0" brushRef="#br0">184 52 0,'0'25'235,"-51"27"-220,51-27 1,-26 27-16,26-27 16,-51-25-1,51 52 1,-26-27 0,26 1 15,-26-26-31,26 51 15,0-25 1,0 25 0,0-25 15,0 0-15,0 25 15,0-26-16,0 27 17,0-27-17,0 27 17,0-27-1,0 1-16,0 25 1,0-25 15,0 25-15,0-25 0,0 25 15,0-25 0,0 0 16,26-26-16,-26 51-15,0-25-1,51-26 1,-25 0 31,25 0-16,-25 0 0,25 0 1,-25 0-17,0 0 1,25 0 0,-26 0-1,27 0 16,-27 0-15,27 0 15,-27 0 16,1 0 0,25 0 16,-25 0-1,25 0-15,-25 0 62,0 0-62,25 0 31,-25 0 32,-26-52-79,51 27 16,-51-1-16,0-25 0,26 51-15,-26-26 15,0-25 0,0 25 16,0-25-15,0 25 14,0 0-14,0-25-1,0 25 0,0-25 32,0 25-48,0-25 17,0 26-17,0-1 16,0-25 16,0 25-15,0-25-1,0 25 0,0 0 0,0-25 16,0 25 0,-52-25 0,27 25-16,-27 26-15,52-51-1,-25 51 1,-1 0 0,26-26-1,-51 26-15,25 0 16,-25 0 0,25-25-1,0 25 16,-25 0-15,25-52 0,-25 52-1,25 0 1,-25 0 0,26 0 15,-1 0 0,-25 0 0,25 0 1,-25 0-17,25 0 16,-25 0 1,25 0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2A1461-1BAC-46E6-9ADE-7059518B4874}" type="datetimeFigureOut">
              <a:rPr lang="en-US" smtClean="0"/>
              <a:t>11/21/2019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12F0A-FB3A-4867-8B11-882CE1371AC0}" type="slidenum">
              <a:rPr lang="en-US" smtClean="0"/>
              <a:t>‹#›</a:t>
            </a:fld>
            <a:endParaRPr lang="en-US"/>
          </a:p>
        </p:txBody>
      </p:sp>
    </p:spTree>
    <p:extLst>
      <p:ext uri="{BB962C8B-B14F-4D97-AF65-F5344CB8AC3E}">
        <p14:creationId xmlns:p14="http://schemas.microsoft.com/office/powerpoint/2010/main" val="2027108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012F0A-FB3A-4867-8B11-882CE1371AC0}" type="slidenum">
              <a:rPr lang="en-US" smtClean="0"/>
              <a:t>6</a:t>
            </a:fld>
            <a:endParaRPr lang="en-US"/>
          </a:p>
        </p:txBody>
      </p:sp>
    </p:spTree>
    <p:extLst>
      <p:ext uri="{BB962C8B-B14F-4D97-AF65-F5344CB8AC3E}">
        <p14:creationId xmlns:p14="http://schemas.microsoft.com/office/powerpoint/2010/main" val="3137434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7"/>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2"/>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97600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5"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5"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5"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62035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1"/>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522282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872589"/>
            <a:ext cx="9302752"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5" y="4372798"/>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
        <p:nvSpPr>
          <p:cNvPr id="11" name="TextBox 10"/>
          <p:cNvSpPr txBox="1"/>
          <p:nvPr/>
        </p:nvSpPr>
        <p:spPr>
          <a:xfrm>
            <a:off x="983501" y="887859"/>
            <a:ext cx="729184"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66841" y="3120015"/>
            <a:ext cx="7381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8608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3"/>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49669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5"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5" y="2367093"/>
            <a:ext cx="329897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5" y="2943357"/>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90" y="2367093"/>
            <a:ext cx="329152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50" y="2943357"/>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9" y="2367093"/>
            <a:ext cx="3304928"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9" y="2943357"/>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4949955-46C5-499D-A64E-99B02CBD0632}"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42623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5"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6" y="4204820"/>
            <a:ext cx="3296409"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6"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6"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2"/>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300" y="4204820"/>
            <a:ext cx="330068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9"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4" y="4781080"/>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4949955-46C5-499D-A64E-99B02CBD0632}"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26121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5"/>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188523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1" y="609603"/>
            <a:ext cx="2553327"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3"/>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90430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16146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828565"/>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5" y="3657459"/>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4949955-46C5-499D-A64E-99B02CBD0632}"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8699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6" y="618519"/>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3" y="2367094"/>
            <a:ext cx="5106027"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4"/>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41546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6" y="618519"/>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5"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5" y="3051014"/>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1" y="3051014"/>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949955-46C5-499D-A64E-99B02CBD0632}" type="datetimeFigureOut">
              <a:rPr lang="en-US" smtClean="0"/>
              <a:t>11/21/2019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92955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949955-46C5-499D-A64E-99B02CBD0632}"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18948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4949955-46C5-499D-A64E-99B02CBD0632}"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3293328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3" y="609602"/>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6"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01738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6" y="609600"/>
            <a:ext cx="5506157"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672361" y="609601"/>
            <a:ext cx="400780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4"/>
            <a:ext cx="550613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7431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6" y="618519"/>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5"/>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7"/>
            <a:ext cx="2743200" cy="365125"/>
          </a:xfrm>
          <a:prstGeom prst="rect">
            <a:avLst/>
          </a:prstGeom>
        </p:spPr>
        <p:txBody>
          <a:bodyPr vert="horz" lIns="91440" tIns="45720" rIns="91440" bIns="45720" rtlCol="0" anchor="ctr"/>
          <a:lstStyle>
            <a:lvl1pPr algn="r">
              <a:defRPr sz="1000">
                <a:solidFill>
                  <a:schemeClr val="tx1"/>
                </a:solidFill>
              </a:defRPr>
            </a:lvl1pPr>
          </a:lstStyle>
          <a:p>
            <a:fld id="{F4949955-46C5-499D-A64E-99B02CBD0632}" type="datetimeFigureOut">
              <a:rPr lang="en-US" smtClean="0"/>
              <a:t>11/21/2019</a:t>
            </a:fld>
            <a:endParaRPr lang="en-US"/>
          </a:p>
        </p:txBody>
      </p:sp>
      <p:sp>
        <p:nvSpPr>
          <p:cNvPr id="5" name="Footer Placeholder 4"/>
          <p:cNvSpPr>
            <a:spLocks noGrp="1"/>
          </p:cNvSpPr>
          <p:nvPr>
            <p:ph type="ftr" sz="quarter" idx="3"/>
          </p:nvPr>
        </p:nvSpPr>
        <p:spPr>
          <a:xfrm>
            <a:off x="913775" y="5883277"/>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3" y="5883277"/>
            <a:ext cx="764215" cy="365125"/>
          </a:xfrm>
          <a:prstGeom prst="rect">
            <a:avLst/>
          </a:prstGeom>
        </p:spPr>
        <p:txBody>
          <a:bodyPr vert="horz" lIns="91440" tIns="45720" rIns="91440" bIns="45720" rtlCol="0" anchor="ctr"/>
          <a:lstStyle>
            <a:lvl1pPr algn="r">
              <a:defRPr sz="1000">
                <a:solidFill>
                  <a:schemeClr val="tx1"/>
                </a:solidFill>
              </a:defRPr>
            </a:lvl1pPr>
          </a:lstStyle>
          <a:p>
            <a:fld id="{EBA090B2-2203-45AD-B8B6-26B44E11755C}" type="slidenum">
              <a:rPr lang="en-US" smtClean="0"/>
              <a:t>‹#›</a:t>
            </a:fld>
            <a:endParaRPr lang="en-US"/>
          </a:p>
        </p:txBody>
      </p:sp>
    </p:spTree>
    <p:extLst>
      <p:ext uri="{BB962C8B-B14F-4D97-AF65-F5344CB8AC3E}">
        <p14:creationId xmlns:p14="http://schemas.microsoft.com/office/powerpoint/2010/main" val="12270779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 TargetMode="External"/><Relationship Id="rId7" Type="http://schemas.openxmlformats.org/officeDocument/2006/relationships/hyperlink" Target="https://console.cloud.google.com/home/dashboard" TargetMode="External"/><Relationship Id="rId2" Type="http://schemas.openxmlformats.org/officeDocument/2006/relationships/hyperlink" Target="https://developer.android.com/guide" TargetMode="External"/><Relationship Id="rId1" Type="http://schemas.openxmlformats.org/officeDocument/2006/relationships/slideLayout" Target="../slideLayouts/slideLayout2.xml"/><Relationship Id="rId6" Type="http://schemas.openxmlformats.org/officeDocument/2006/relationships/hyperlink" Target="https://console.firebase.google.com/" TargetMode="External"/><Relationship Id="rId5" Type="http://schemas.openxmlformats.org/officeDocument/2006/relationships/hyperlink" Target="https://github.com/" TargetMode="External"/><Relationship Id="rId4" Type="http://schemas.openxmlformats.org/officeDocument/2006/relationships/hyperlink" Target="https://www.tutorialspoint.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95548"/>
            <a:ext cx="8991600" cy="2185214"/>
          </a:xfrm>
          <a:prstGeom prst="rect">
            <a:avLst/>
          </a:prstGeom>
        </p:spPr>
        <p:txBody>
          <a:bodyPr wrap="square">
            <a:spAutoFit/>
          </a:bodyPr>
          <a:lstStyle/>
          <a:p>
            <a:pPr algn="ctr"/>
            <a:r>
              <a:rPr lang="en-US" sz="28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A Project On </a:t>
            </a:r>
            <a:endParaRPr lang="en-US" sz="32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endParaRPr>
          </a:p>
          <a:p>
            <a:pPr algn="ctr"/>
            <a:r>
              <a:rPr lang="en-US" sz="28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a:t>
            </a:r>
            <a:r>
              <a:rPr lang="en-US" sz="5400" dirty="0" err="1" smtClean="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EatIt</a:t>
            </a:r>
            <a:r>
              <a:rPr lang="en-US" sz="5400" dirty="0" smtClean="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a:t>
            </a:r>
            <a:r>
              <a:rPr lang="en-US" sz="5400" dirty="0" smtClean="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Online Food Ordering &amp; Delivery App </a:t>
            </a:r>
            <a:r>
              <a:rPr lang="en-US" sz="5400" dirty="0" smtClean="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a:t>
            </a:r>
            <a:endParaRPr lang="en-US" sz="5400" dirty="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endParaRPr>
          </a:p>
        </p:txBody>
      </p:sp>
      <p:sp>
        <p:nvSpPr>
          <p:cNvPr id="6" name="Rectangle 5"/>
          <p:cNvSpPr/>
          <p:nvPr/>
        </p:nvSpPr>
        <p:spPr>
          <a:xfrm>
            <a:off x="1524000" y="3810001"/>
            <a:ext cx="9144000" cy="646331"/>
          </a:xfrm>
          <a:prstGeom prst="rect">
            <a:avLst/>
          </a:prstGeom>
        </p:spPr>
        <p:txBody>
          <a:bodyPr wrap="square">
            <a:spAutoFit/>
          </a:bodyPr>
          <a:lstStyle/>
          <a:p>
            <a:pPr algn="ctr"/>
            <a:r>
              <a:rPr lang="en-US" b="1" dirty="0">
                <a:solidFill>
                  <a:schemeClr val="tx2">
                    <a:lumMod val="50000"/>
                  </a:schemeClr>
                </a:solidFill>
              </a:rPr>
              <a:t>Department of  Computer Science &amp; Information  Technology</a:t>
            </a:r>
          </a:p>
          <a:p>
            <a:pPr algn="ctr"/>
            <a:r>
              <a:rPr lang="en-US" b="1" dirty="0">
                <a:solidFill>
                  <a:schemeClr val="tx2">
                    <a:lumMod val="50000"/>
                  </a:schemeClr>
                </a:solidFill>
              </a:rPr>
              <a:t>GURU GHASIDAS VISHWAVIDYALAYA,  BILASPUR (C.G.)</a:t>
            </a:r>
          </a:p>
        </p:txBody>
      </p:sp>
      <p:sp>
        <p:nvSpPr>
          <p:cNvPr id="7" name="Rectangle 6"/>
          <p:cNvSpPr/>
          <p:nvPr/>
        </p:nvSpPr>
        <p:spPr>
          <a:xfrm>
            <a:off x="1143000" y="4156135"/>
            <a:ext cx="6205618" cy="2339102"/>
          </a:xfrm>
          <a:prstGeom prst="rect">
            <a:avLst/>
          </a:prstGeom>
        </p:spPr>
        <p:txBody>
          <a:bodyPr wrap="square">
            <a:spAutoFit/>
          </a:bodyPr>
          <a:lstStyle/>
          <a:p>
            <a:r>
              <a:rPr lang="en-US" dirty="0">
                <a:solidFill>
                  <a:schemeClr val="accent1">
                    <a:lumMod val="75000"/>
                  </a:schemeClr>
                </a:solidFill>
              </a:rPr>
              <a:t>                                                </a:t>
            </a:r>
            <a:endParaRPr lang="en-US" dirty="0" smtClean="0">
              <a:solidFill>
                <a:schemeClr val="accent1">
                  <a:lumMod val="75000"/>
                </a:schemeClr>
              </a:solidFill>
            </a:endParaRPr>
          </a:p>
          <a:p>
            <a:r>
              <a:rPr lang="en-US" dirty="0">
                <a:solidFill>
                  <a:schemeClr val="accent1">
                    <a:lumMod val="75000"/>
                  </a:schemeClr>
                </a:solidFill>
              </a:rPr>
              <a:t>	</a:t>
            </a:r>
            <a:r>
              <a:rPr lang="en-US" dirty="0" smtClean="0">
                <a:solidFill>
                  <a:schemeClr val="accent1">
                    <a:lumMod val="75000"/>
                  </a:schemeClr>
                </a:solidFill>
              </a:rPr>
              <a:t>							</a:t>
            </a:r>
            <a:r>
              <a:rPr lang="en-US" dirty="0" smtClean="0">
                <a:solidFill>
                  <a:schemeClr val="accent1">
                    <a:lumMod val="75000"/>
                  </a:schemeClr>
                </a:solidFill>
              </a:rPr>
              <a:t> </a:t>
            </a:r>
            <a:r>
              <a:rPr lang="en-US" sz="2000" b="1" dirty="0">
                <a:solidFill>
                  <a:schemeClr val="accent1">
                    <a:lumMod val="75000"/>
                  </a:schemeClr>
                </a:solidFill>
              </a:rPr>
              <a:t>SESSION </a:t>
            </a:r>
            <a:r>
              <a:rPr lang="en-US" sz="2000" b="1" dirty="0" smtClean="0">
                <a:solidFill>
                  <a:schemeClr val="accent1">
                    <a:lumMod val="75000"/>
                  </a:schemeClr>
                </a:solidFill>
              </a:rPr>
              <a:t>2019-20</a:t>
            </a:r>
            <a:endParaRPr lang="en-US" sz="2000" b="1" dirty="0">
              <a:solidFill>
                <a:schemeClr val="accent1">
                  <a:lumMod val="75000"/>
                </a:schemeClr>
              </a:solidFill>
            </a:endParaRPr>
          </a:p>
          <a:p>
            <a:endParaRPr lang="en-US" dirty="0">
              <a:solidFill>
                <a:schemeClr val="accent1">
                  <a:lumMod val="75000"/>
                </a:schemeClr>
              </a:solidFill>
            </a:endParaRPr>
          </a:p>
          <a:p>
            <a:r>
              <a:rPr lang="en-US" dirty="0">
                <a:solidFill>
                  <a:schemeClr val="accent1">
                    <a:lumMod val="75000"/>
                  </a:schemeClr>
                </a:solidFill>
              </a:rPr>
              <a:t>Submitted to:                             			                             </a:t>
            </a:r>
          </a:p>
          <a:p>
            <a:r>
              <a:rPr lang="en-US" b="1" dirty="0" smtClean="0">
                <a:solidFill>
                  <a:schemeClr val="bg2">
                    <a:lumMod val="10000"/>
                  </a:schemeClr>
                </a:solidFill>
              </a:rPr>
              <a:t>Mrs. P. Pujari</a:t>
            </a:r>
            <a:endParaRPr lang="en-US" dirty="0">
              <a:solidFill>
                <a:schemeClr val="accent1">
                  <a:lumMod val="75000"/>
                </a:schemeClr>
              </a:solidFill>
            </a:endParaRPr>
          </a:p>
          <a:p>
            <a:r>
              <a:rPr lang="en-US" dirty="0" smtClean="0">
                <a:solidFill>
                  <a:schemeClr val="accent1">
                    <a:lumMod val="75000"/>
                  </a:schemeClr>
                </a:solidFill>
              </a:rPr>
              <a:t>HOD Department </a:t>
            </a:r>
            <a:r>
              <a:rPr lang="en-US" dirty="0">
                <a:solidFill>
                  <a:schemeClr val="accent1">
                    <a:lumMod val="75000"/>
                  </a:schemeClr>
                </a:solidFill>
              </a:rPr>
              <a:t>of </a:t>
            </a:r>
            <a:r>
              <a:rPr lang="en-US" dirty="0" smtClean="0">
                <a:solidFill>
                  <a:schemeClr val="accent1">
                    <a:lumMod val="75000"/>
                  </a:schemeClr>
                </a:solidFill>
              </a:rPr>
              <a:t>CSIT</a:t>
            </a:r>
          </a:p>
          <a:p>
            <a:r>
              <a:rPr lang="en-US" b="1" dirty="0" smtClean="0">
                <a:solidFill>
                  <a:schemeClr val="bg2">
                    <a:lumMod val="10000"/>
                  </a:schemeClr>
                </a:solidFill>
              </a:rPr>
              <a:t>Mr. </a:t>
            </a:r>
            <a:r>
              <a:rPr lang="en-US" b="1" dirty="0" err="1" smtClean="0">
                <a:solidFill>
                  <a:schemeClr val="bg2">
                    <a:lumMod val="10000"/>
                  </a:schemeClr>
                </a:solidFill>
              </a:rPr>
              <a:t>Suman</a:t>
            </a:r>
            <a:r>
              <a:rPr lang="en-US" b="1" dirty="0" smtClean="0">
                <a:solidFill>
                  <a:schemeClr val="bg2">
                    <a:lumMod val="10000"/>
                  </a:schemeClr>
                </a:solidFill>
              </a:rPr>
              <a:t> </a:t>
            </a:r>
            <a:r>
              <a:rPr lang="en-US" b="1" dirty="0" err="1" smtClean="0">
                <a:solidFill>
                  <a:schemeClr val="bg2">
                    <a:lumMod val="10000"/>
                  </a:schemeClr>
                </a:solidFill>
              </a:rPr>
              <a:t>Laha</a:t>
            </a:r>
            <a:endParaRPr lang="en-US" dirty="0">
              <a:solidFill>
                <a:schemeClr val="accent1">
                  <a:lumMod val="75000"/>
                </a:schemeClr>
              </a:solidFill>
            </a:endParaRPr>
          </a:p>
          <a:p>
            <a:r>
              <a:rPr lang="en-US" dirty="0" smtClean="0">
                <a:solidFill>
                  <a:schemeClr val="accent1">
                    <a:lumMod val="75000"/>
                  </a:schemeClr>
                </a:solidFill>
              </a:rPr>
              <a:t>Asst. Prof. </a:t>
            </a:r>
            <a:r>
              <a:rPr lang="en-US" dirty="0" smtClean="0">
                <a:solidFill>
                  <a:schemeClr val="accent1">
                    <a:lumMod val="75000"/>
                  </a:schemeClr>
                </a:solidFill>
              </a:rPr>
              <a:t>Department </a:t>
            </a:r>
            <a:r>
              <a:rPr lang="en-US" dirty="0">
                <a:solidFill>
                  <a:schemeClr val="accent1">
                    <a:lumMod val="75000"/>
                  </a:schemeClr>
                </a:solidFill>
              </a:rPr>
              <a:t>of </a:t>
            </a:r>
            <a:r>
              <a:rPr lang="en-US" dirty="0" smtClean="0">
                <a:solidFill>
                  <a:schemeClr val="accent1">
                    <a:lumMod val="75000"/>
                  </a:schemeClr>
                </a:solidFill>
              </a:rPr>
              <a:t>CSIT</a:t>
            </a:r>
            <a:r>
              <a:rPr lang="en-US" dirty="0">
                <a:solidFill>
                  <a:schemeClr val="accent1">
                    <a:lumMod val="75000"/>
                  </a:schemeClr>
                </a:solidFill>
              </a:rPr>
              <a:t>		</a:t>
            </a:r>
            <a:endParaRPr lang="en-US" dirty="0"/>
          </a:p>
        </p:txBody>
      </p:sp>
      <p:sp>
        <p:nvSpPr>
          <p:cNvPr id="8" name="Rectangle 7"/>
          <p:cNvSpPr/>
          <p:nvPr/>
        </p:nvSpPr>
        <p:spPr>
          <a:xfrm>
            <a:off x="5943600" y="4948957"/>
            <a:ext cx="4572000" cy="1200329"/>
          </a:xfrm>
          <a:prstGeom prst="rect">
            <a:avLst/>
          </a:prstGeom>
        </p:spPr>
        <p:txBody>
          <a:bodyPr>
            <a:spAutoFit/>
          </a:bodyPr>
          <a:lstStyle/>
          <a:p>
            <a:pPr algn="r"/>
            <a:r>
              <a:rPr lang="en-US" dirty="0">
                <a:solidFill>
                  <a:schemeClr val="accent1">
                    <a:lumMod val="75000"/>
                  </a:schemeClr>
                </a:solidFill>
              </a:rPr>
              <a:t>Submitted </a:t>
            </a:r>
            <a:r>
              <a:rPr lang="en-US" dirty="0" smtClean="0">
                <a:solidFill>
                  <a:schemeClr val="accent1">
                    <a:lumMod val="75000"/>
                  </a:schemeClr>
                </a:solidFill>
              </a:rPr>
              <a:t>by:</a:t>
            </a:r>
            <a:endParaRPr lang="en-US" b="1" dirty="0">
              <a:solidFill>
                <a:schemeClr val="bg2">
                  <a:lumMod val="10000"/>
                </a:schemeClr>
              </a:solidFill>
            </a:endParaRPr>
          </a:p>
          <a:p>
            <a:pPr algn="r"/>
            <a:r>
              <a:rPr lang="en-US" b="1" dirty="0">
                <a:solidFill>
                  <a:schemeClr val="bg2">
                    <a:lumMod val="10000"/>
                  </a:schemeClr>
                </a:solidFill>
              </a:rPr>
              <a:t>Devesh </a:t>
            </a:r>
            <a:r>
              <a:rPr lang="en-US" b="1" dirty="0" smtClean="0">
                <a:solidFill>
                  <a:schemeClr val="bg2">
                    <a:lumMod val="10000"/>
                  </a:schemeClr>
                </a:solidFill>
              </a:rPr>
              <a:t>Sahu</a:t>
            </a:r>
            <a:endParaRPr lang="en-US" b="1" dirty="0">
              <a:solidFill>
                <a:schemeClr val="bg2">
                  <a:lumMod val="10000"/>
                </a:schemeClr>
              </a:solidFill>
            </a:endParaRPr>
          </a:p>
          <a:p>
            <a:pPr lvl="1" algn="r"/>
            <a:r>
              <a:rPr lang="en-US" dirty="0">
                <a:solidFill>
                  <a:schemeClr val="accent1">
                    <a:lumMod val="75000"/>
                  </a:schemeClr>
                </a:solidFill>
              </a:rPr>
              <a:t>MCA </a:t>
            </a:r>
            <a:r>
              <a:rPr lang="en-US" dirty="0" smtClean="0">
                <a:solidFill>
                  <a:schemeClr val="accent1">
                    <a:lumMod val="75000"/>
                  </a:schemeClr>
                </a:solidFill>
              </a:rPr>
              <a:t>V </a:t>
            </a:r>
            <a:r>
              <a:rPr lang="en-US" dirty="0">
                <a:solidFill>
                  <a:schemeClr val="accent1">
                    <a:lumMod val="75000"/>
                  </a:schemeClr>
                </a:solidFill>
              </a:rPr>
              <a:t>Sem</a:t>
            </a:r>
          </a:p>
          <a:p>
            <a:pPr lvl="1" algn="r"/>
            <a:endParaRPr lang="en-US" dirty="0">
              <a:solidFill>
                <a:schemeClr val="accent1">
                  <a:lumMod val="75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982" y="1901709"/>
            <a:ext cx="2657636" cy="204808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15401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15004">
        <p15:prstTrans prst="curtains"/>
      </p:transition>
    </mc:Choice>
    <mc:Fallback xmlns="">
      <p:transition spd="slow" advTm="150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750"/>
                                        <p:tgtEl>
                                          <p:spTgt spid="4"/>
                                        </p:tgtEl>
                                      </p:cBhvr>
                                    </p:animEffect>
                                  </p:childTnLst>
                                </p:cTn>
                              </p:par>
                            </p:childTnLst>
                          </p:cTn>
                        </p:par>
                        <p:par>
                          <p:cTn id="8" fill="hold">
                            <p:stCondLst>
                              <p:cond delay="75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152400"/>
            <a:ext cx="6512511" cy="1143000"/>
          </a:xfrm>
        </p:spPr>
        <p:txBody>
          <a:bodyPr/>
          <a:lstStyle/>
          <a:p>
            <a:r>
              <a:rPr lang="en-US" dirty="0" smtClean="0"/>
              <a:t>Client APP</a:t>
            </a:r>
            <a:endParaRPr lang="en-US" dirty="0"/>
          </a:p>
        </p:txBody>
      </p:sp>
      <p:pic>
        <p:nvPicPr>
          <p:cNvPr id="1027" name="Picture 3" descr="Screenshot_20191120-1438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65381"/>
            <a:ext cx="3048000" cy="54158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_20191120-1439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253837"/>
            <a:ext cx="3048000" cy="541588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creenshot_20191120-1439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265382"/>
            <a:ext cx="3032794" cy="538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409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381000"/>
            <a:ext cx="3657600" cy="400110"/>
          </a:xfrm>
          <a:prstGeom prst="rect">
            <a:avLst/>
          </a:prstGeom>
          <a:noFill/>
        </p:spPr>
        <p:txBody>
          <a:bodyPr wrap="square" rtlCol="0">
            <a:spAutoFit/>
          </a:bodyPr>
          <a:lstStyle/>
          <a:p>
            <a:r>
              <a:rPr lang="en-US" sz="2000" b="1" dirty="0" smtClean="0"/>
              <a:t>After Successfully Sign Up</a:t>
            </a:r>
            <a:endParaRPr lang="en-US" sz="2000" b="1" dirty="0"/>
          </a:p>
        </p:txBody>
      </p:sp>
      <p:pic>
        <p:nvPicPr>
          <p:cNvPr id="5" name="Picture 4" descr="C:\Users\hp\Desktop\EatIt\Screenshots\Screenshot_20191120-14394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91" y="781110"/>
            <a:ext cx="3184179" cy="5688964"/>
          </a:xfrm>
          <a:prstGeom prst="rect">
            <a:avLst/>
          </a:prstGeom>
          <a:noFill/>
          <a:ln>
            <a:noFill/>
          </a:ln>
        </p:spPr>
      </p:pic>
      <p:pic>
        <p:nvPicPr>
          <p:cNvPr id="6" name="Picture 5" descr="C:\Users\hp\Desktop\EatIt\Screenshots\Screenshot_20191120-14481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2673" y="781110"/>
            <a:ext cx="3200400" cy="5688964"/>
          </a:xfrm>
          <a:prstGeom prst="rect">
            <a:avLst/>
          </a:prstGeom>
          <a:noFill/>
          <a:ln>
            <a:noFill/>
          </a:ln>
        </p:spPr>
      </p:pic>
      <p:sp>
        <p:nvSpPr>
          <p:cNvPr id="7" name="Rectangle 6"/>
          <p:cNvSpPr/>
          <p:nvPr/>
        </p:nvSpPr>
        <p:spPr>
          <a:xfrm>
            <a:off x="4712402" y="437178"/>
            <a:ext cx="1535998"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Home Activity</a:t>
            </a:r>
            <a:endParaRPr lang="en-US" dirty="0"/>
          </a:p>
        </p:txBody>
      </p:sp>
      <p:pic>
        <p:nvPicPr>
          <p:cNvPr id="8" name="Picture 7" descr="C:\Users\hp\Desktop\EatIt\Screenshots\Screenshot_20191121-19034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781110"/>
            <a:ext cx="3124200" cy="5688964"/>
          </a:xfrm>
          <a:prstGeom prst="rect">
            <a:avLst/>
          </a:prstGeom>
          <a:noFill/>
          <a:ln>
            <a:noFill/>
          </a:ln>
        </p:spPr>
      </p:pic>
      <p:sp>
        <p:nvSpPr>
          <p:cNvPr id="9" name="Rectangle 8"/>
          <p:cNvSpPr/>
          <p:nvPr/>
        </p:nvSpPr>
        <p:spPr>
          <a:xfrm>
            <a:off x="8287327" y="411778"/>
            <a:ext cx="1966820"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Navigation Drawer</a:t>
            </a:r>
            <a:endParaRPr lang="en-US" dirty="0"/>
          </a:p>
        </p:txBody>
      </p:sp>
    </p:spTree>
    <p:extLst>
      <p:ext uri="{BB962C8B-B14F-4D97-AF65-F5344CB8AC3E}">
        <p14:creationId xmlns:p14="http://schemas.microsoft.com/office/powerpoint/2010/main" val="2342457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0-14481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838200"/>
            <a:ext cx="3200400" cy="5688964"/>
          </a:xfrm>
          <a:prstGeom prst="rect">
            <a:avLst/>
          </a:prstGeom>
          <a:noFill/>
          <a:ln>
            <a:noFill/>
          </a:ln>
        </p:spPr>
      </p:pic>
      <p:sp>
        <p:nvSpPr>
          <p:cNvPr id="5" name="Rectangle 4"/>
          <p:cNvSpPr/>
          <p:nvPr/>
        </p:nvSpPr>
        <p:spPr>
          <a:xfrm>
            <a:off x="4495800" y="468868"/>
            <a:ext cx="2436051"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after clicking on banner</a:t>
            </a:r>
            <a:endParaRPr lang="en-US" dirty="0"/>
          </a:p>
        </p:txBody>
      </p:sp>
      <p:sp>
        <p:nvSpPr>
          <p:cNvPr id="6" name="Rectangle 5"/>
          <p:cNvSpPr/>
          <p:nvPr/>
        </p:nvSpPr>
        <p:spPr>
          <a:xfrm>
            <a:off x="691669" y="468868"/>
            <a:ext cx="2319033"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after </a:t>
            </a:r>
            <a:r>
              <a:rPr lang="en-US" b="1" dirty="0" smtClean="0">
                <a:latin typeface="Calibri" panose="020F0502020204030204" pitchFamily="34" charset="0"/>
                <a:ea typeface="Calibri" panose="020F0502020204030204" pitchFamily="34" charset="0"/>
              </a:rPr>
              <a:t>clicking on Menu</a:t>
            </a:r>
            <a:endParaRPr lang="en-US" dirty="0"/>
          </a:p>
        </p:txBody>
      </p:sp>
      <p:pic>
        <p:nvPicPr>
          <p:cNvPr id="7" name="Picture 6" descr="C:\Users\hp\Desktop\EatIt\Screenshots\Screenshot_20191120-14531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5018" y="838200"/>
            <a:ext cx="3221182" cy="5688964"/>
          </a:xfrm>
          <a:prstGeom prst="rect">
            <a:avLst/>
          </a:prstGeom>
          <a:noFill/>
          <a:ln>
            <a:noFill/>
          </a:ln>
        </p:spPr>
      </p:pic>
      <p:pic>
        <p:nvPicPr>
          <p:cNvPr id="8" name="Picture 7" descr="C:\Users\hp\Desktop\EatIt\Screenshots\Screenshot_20191120-14544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838200"/>
            <a:ext cx="3200400" cy="5688964"/>
          </a:xfrm>
          <a:prstGeom prst="rect">
            <a:avLst/>
          </a:prstGeom>
          <a:noFill/>
          <a:ln>
            <a:noFill/>
          </a:ln>
        </p:spPr>
      </p:pic>
      <p:sp>
        <p:nvSpPr>
          <p:cNvPr id="9" name="Rectangle 8"/>
          <p:cNvSpPr/>
          <p:nvPr/>
        </p:nvSpPr>
        <p:spPr>
          <a:xfrm>
            <a:off x="7728527" y="468868"/>
            <a:ext cx="4409925" cy="369332"/>
          </a:xfrm>
          <a:prstGeom prst="rect">
            <a:avLst/>
          </a:prstGeom>
        </p:spPr>
        <p:txBody>
          <a:bodyPr wrap="none">
            <a:spAutoFit/>
          </a:bodyPr>
          <a:lstStyle/>
          <a:p>
            <a:r>
              <a:rPr lang="en-US" b="1" dirty="0" smtClean="0">
                <a:latin typeface="Calibri" panose="020F0502020204030204" pitchFamily="34" charset="0"/>
                <a:ea typeface="Calibri" panose="020F0502020204030204" pitchFamily="34" charset="0"/>
              </a:rPr>
              <a:t>from </a:t>
            </a:r>
            <a:r>
              <a:rPr lang="en-US" b="1" dirty="0">
                <a:latin typeface="Calibri" panose="020F0502020204030204" pitchFamily="34" charset="0"/>
                <a:ea typeface="Calibri" panose="020F0502020204030204" pitchFamily="34" charset="0"/>
              </a:rPr>
              <a:t>home we </a:t>
            </a:r>
            <a:r>
              <a:rPr lang="en-US" b="1" dirty="0" smtClean="0">
                <a:latin typeface="Calibri" panose="020F0502020204030204" pitchFamily="34" charset="0"/>
                <a:ea typeface="Calibri" panose="020F0502020204030204" pitchFamily="34" charset="0"/>
              </a:rPr>
              <a:t>clicking </a:t>
            </a:r>
            <a:r>
              <a:rPr lang="en-US" b="1" dirty="0">
                <a:latin typeface="Calibri" panose="020F0502020204030204" pitchFamily="34" charset="0"/>
                <a:ea typeface="Calibri" panose="020F0502020204030204" pitchFamily="34" charset="0"/>
              </a:rPr>
              <a:t>on any category then</a:t>
            </a:r>
            <a:endParaRPr lang="en-US" dirty="0"/>
          </a:p>
        </p:txBody>
      </p:sp>
    </p:spTree>
    <p:extLst>
      <p:ext uri="{BB962C8B-B14F-4D97-AF65-F5344CB8AC3E}">
        <p14:creationId xmlns:p14="http://schemas.microsoft.com/office/powerpoint/2010/main" val="769122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0-14533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370" y="895927"/>
            <a:ext cx="3262746" cy="5562600"/>
          </a:xfrm>
          <a:prstGeom prst="rect">
            <a:avLst/>
          </a:prstGeom>
          <a:noFill/>
          <a:ln>
            <a:noFill/>
          </a:ln>
        </p:spPr>
      </p:pic>
      <p:sp>
        <p:nvSpPr>
          <p:cNvPr id="5" name="Rectangle 4"/>
          <p:cNvSpPr/>
          <p:nvPr/>
        </p:nvSpPr>
        <p:spPr>
          <a:xfrm>
            <a:off x="614218" y="512741"/>
            <a:ext cx="2330959" cy="369332"/>
          </a:xfrm>
          <a:prstGeom prst="rect">
            <a:avLst/>
          </a:prstGeom>
        </p:spPr>
        <p:txBody>
          <a:bodyPr wrap="none">
            <a:spAutoFit/>
          </a:bodyPr>
          <a:lstStyle/>
          <a:p>
            <a:r>
              <a:rPr lang="en-US" b="1" dirty="0" smtClean="0">
                <a:latin typeface="Calibri" panose="020F0502020204030204" pitchFamily="34" charset="0"/>
                <a:ea typeface="Calibri" panose="020F0502020204030204" pitchFamily="34" charset="0"/>
              </a:rPr>
              <a:t>Clicking on star button</a:t>
            </a:r>
            <a:endParaRPr lang="en-US" dirty="0"/>
          </a:p>
        </p:txBody>
      </p:sp>
      <p:pic>
        <p:nvPicPr>
          <p:cNvPr id="7" name="Picture 6"/>
          <p:cNvPicPr>
            <a:picLocks noChangeAspect="1"/>
          </p:cNvPicPr>
          <p:nvPr/>
        </p:nvPicPr>
        <p:blipFill>
          <a:blip r:embed="rId3"/>
          <a:stretch>
            <a:fillRect/>
          </a:stretch>
        </p:blipFill>
        <p:spPr>
          <a:xfrm>
            <a:off x="4648200" y="895927"/>
            <a:ext cx="3124200" cy="5555187"/>
          </a:xfrm>
          <a:prstGeom prst="rect">
            <a:avLst/>
          </a:prstGeom>
        </p:spPr>
      </p:pic>
      <p:sp>
        <p:nvSpPr>
          <p:cNvPr id="8" name="Rectangle 7"/>
          <p:cNvSpPr/>
          <p:nvPr/>
        </p:nvSpPr>
        <p:spPr>
          <a:xfrm>
            <a:off x="4495800" y="508123"/>
            <a:ext cx="1307153" cy="369332"/>
          </a:xfrm>
          <a:prstGeom prst="rect">
            <a:avLst/>
          </a:prstGeom>
        </p:spPr>
        <p:txBody>
          <a:bodyPr wrap="none">
            <a:spAutoFit/>
          </a:bodyPr>
          <a:lstStyle/>
          <a:p>
            <a:r>
              <a:rPr lang="en-US" b="1" dirty="0" smtClean="0">
                <a:latin typeface="Calibri" panose="020F0502020204030204" pitchFamily="34" charset="0"/>
                <a:ea typeface="Calibri" panose="020F0502020204030204" pitchFamily="34" charset="0"/>
              </a:rPr>
              <a:t>On </a:t>
            </a:r>
            <a:r>
              <a:rPr lang="en-US" b="1" dirty="0">
                <a:latin typeface="Calibri" panose="020F0502020204030204" pitchFamily="34" charset="0"/>
                <a:ea typeface="Calibri" panose="020F0502020204030204" pitchFamily="34" charset="0"/>
              </a:rPr>
              <a:t>scrolling</a:t>
            </a:r>
            <a:endParaRPr lang="en-US" dirty="0"/>
          </a:p>
        </p:txBody>
      </p:sp>
      <p:pic>
        <p:nvPicPr>
          <p:cNvPr id="9" name="Picture 8" descr="C:\Users\hp\Desktop\EatIt\Screenshots\Screenshot_20191120-14541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877455"/>
            <a:ext cx="3124200" cy="5592132"/>
          </a:xfrm>
          <a:prstGeom prst="rect">
            <a:avLst/>
          </a:prstGeom>
          <a:noFill/>
          <a:ln>
            <a:noFill/>
          </a:ln>
        </p:spPr>
      </p:pic>
      <p:sp>
        <p:nvSpPr>
          <p:cNvPr id="10" name="Rectangle 9"/>
          <p:cNvSpPr/>
          <p:nvPr/>
        </p:nvSpPr>
        <p:spPr>
          <a:xfrm>
            <a:off x="8159740" y="512740"/>
            <a:ext cx="3416320"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click on show comment button	</a:t>
            </a:r>
            <a:endParaRPr lang="en-US" dirty="0"/>
          </a:p>
        </p:txBody>
      </p:sp>
    </p:spTree>
    <p:extLst>
      <p:ext uri="{BB962C8B-B14F-4D97-AF65-F5344CB8AC3E}">
        <p14:creationId xmlns:p14="http://schemas.microsoft.com/office/powerpoint/2010/main" val="1047580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0-14540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0"/>
            <a:ext cx="3200400" cy="5715000"/>
          </a:xfrm>
          <a:prstGeom prst="rect">
            <a:avLst/>
          </a:prstGeom>
          <a:noFill/>
          <a:ln>
            <a:noFill/>
          </a:ln>
        </p:spPr>
      </p:pic>
      <p:sp>
        <p:nvSpPr>
          <p:cNvPr id="5" name="Rectangle 4"/>
          <p:cNvSpPr/>
          <p:nvPr/>
        </p:nvSpPr>
        <p:spPr>
          <a:xfrm>
            <a:off x="695036" y="392668"/>
            <a:ext cx="2339230" cy="369332"/>
          </a:xfrm>
          <a:prstGeom prst="rect">
            <a:avLst/>
          </a:prstGeom>
        </p:spPr>
        <p:txBody>
          <a:bodyPr wrap="none">
            <a:spAutoFit/>
          </a:bodyPr>
          <a:lstStyle/>
          <a:p>
            <a:r>
              <a:rPr lang="en-US" b="1" dirty="0" smtClean="0">
                <a:latin typeface="Calibri" panose="020F0502020204030204" pitchFamily="34" charset="0"/>
                <a:ea typeface="Calibri" panose="020F0502020204030204" pitchFamily="34" charset="0"/>
              </a:rPr>
              <a:t>Clicking </a:t>
            </a:r>
            <a:r>
              <a:rPr lang="en-US" b="1" dirty="0">
                <a:latin typeface="Calibri" panose="020F0502020204030204" pitchFamily="34" charset="0"/>
                <a:ea typeface="Calibri" panose="020F0502020204030204" pitchFamily="34" charset="0"/>
              </a:rPr>
              <a:t>on cart button</a:t>
            </a:r>
            <a:endParaRPr lang="en-US" dirty="0"/>
          </a:p>
        </p:txBody>
      </p:sp>
      <p:pic>
        <p:nvPicPr>
          <p:cNvPr id="6" name="Picture 5" descr="C:\Users\hp\Desktop\EatIt\Screenshots\Screenshot_20191120-14544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762000"/>
            <a:ext cx="3200400" cy="5715000"/>
          </a:xfrm>
          <a:prstGeom prst="rect">
            <a:avLst/>
          </a:prstGeom>
          <a:noFill/>
          <a:ln>
            <a:noFill/>
          </a:ln>
        </p:spPr>
      </p:pic>
      <p:pic>
        <p:nvPicPr>
          <p:cNvPr id="7" name="Picture 6" descr="C:\Users\hp\Desktop\EatIt\Screenshots\Screenshot_20191120-14545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762000"/>
            <a:ext cx="3200400" cy="5715000"/>
          </a:xfrm>
          <a:prstGeom prst="rect">
            <a:avLst/>
          </a:prstGeom>
          <a:noFill/>
          <a:ln>
            <a:noFill/>
          </a:ln>
        </p:spPr>
      </p:pic>
      <p:sp>
        <p:nvSpPr>
          <p:cNvPr id="8" name="Right Arrow 7"/>
          <p:cNvSpPr/>
          <p:nvPr/>
        </p:nvSpPr>
        <p:spPr>
          <a:xfrm>
            <a:off x="7620000" y="3276600"/>
            <a:ext cx="609600" cy="381000"/>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p:cNvSpPr/>
          <p:nvPr/>
        </p:nvSpPr>
        <p:spPr>
          <a:xfrm>
            <a:off x="4800600" y="418068"/>
            <a:ext cx="4547335"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form </a:t>
            </a:r>
            <a:r>
              <a:rPr lang="en-US" b="1" dirty="0" smtClean="0">
                <a:latin typeface="Calibri" panose="020F0502020204030204" pitchFamily="34" charset="0"/>
                <a:ea typeface="Calibri" panose="020F0502020204030204" pitchFamily="34" charset="0"/>
              </a:rPr>
              <a:t>this     we </a:t>
            </a:r>
            <a:r>
              <a:rPr lang="en-US" b="1" dirty="0">
                <a:latin typeface="Calibri" panose="020F0502020204030204" pitchFamily="34" charset="0"/>
                <a:ea typeface="Calibri" panose="020F0502020204030204" pitchFamily="34" charset="0"/>
              </a:rPr>
              <a:t>click on any </a:t>
            </a:r>
            <a:r>
              <a:rPr lang="en-US" b="1" dirty="0" smtClean="0">
                <a:latin typeface="Calibri" panose="020F0502020204030204" pitchFamily="34" charset="0"/>
                <a:ea typeface="Calibri" panose="020F0502020204030204" pitchFamily="34" charset="0"/>
              </a:rPr>
              <a:t>add cart icon then</a:t>
            </a:r>
            <a:endParaRPr lang="en-US" dirty="0"/>
          </a:p>
        </p:txBody>
      </p:sp>
      <p:sp>
        <p:nvSpPr>
          <p:cNvPr id="13" name="Down Arrow 12"/>
          <p:cNvSpPr/>
          <p:nvPr/>
        </p:nvSpPr>
        <p:spPr>
          <a:xfrm>
            <a:off x="5765800" y="418068"/>
            <a:ext cx="228600" cy="36933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Down Arrow 13"/>
          <p:cNvSpPr/>
          <p:nvPr/>
        </p:nvSpPr>
        <p:spPr>
          <a:xfrm>
            <a:off x="9233635" y="429613"/>
            <a:ext cx="228600" cy="36933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24" name="Ink 23"/>
              <p14:cNvContentPartPr/>
              <p14:nvPr/>
            </p14:nvContentPartPr>
            <p14:xfrm>
              <a:off x="7032291" y="3546651"/>
              <a:ext cx="435600" cy="411480"/>
            </p14:xfrm>
          </p:contentPart>
        </mc:Choice>
        <mc:Fallback>
          <p:pic>
            <p:nvPicPr>
              <p:cNvPr id="24" name="Ink 23"/>
              <p:cNvPicPr/>
              <p:nvPr/>
            </p:nvPicPr>
            <p:blipFill>
              <a:blip r:embed="rId6"/>
              <a:stretch>
                <a:fillRect/>
              </a:stretch>
            </p:blipFill>
            <p:spPr>
              <a:xfrm>
                <a:off x="7002411" y="3516771"/>
                <a:ext cx="495360" cy="471240"/>
              </a:xfrm>
              <a:prstGeom prst="rect">
                <a:avLst/>
              </a:prstGeom>
            </p:spPr>
          </p:pic>
        </mc:Fallback>
      </mc:AlternateContent>
    </p:spTree>
    <p:extLst>
      <p:ext uri="{BB962C8B-B14F-4D97-AF65-F5344CB8AC3E}">
        <p14:creationId xmlns:p14="http://schemas.microsoft.com/office/powerpoint/2010/main" val="512937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0-14544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85800"/>
            <a:ext cx="3200400" cy="5715000"/>
          </a:xfrm>
          <a:prstGeom prst="rect">
            <a:avLst/>
          </a:prstGeom>
          <a:noFill/>
          <a:ln>
            <a:noFill/>
          </a:ln>
        </p:spPr>
      </p:pic>
      <p:sp>
        <p:nvSpPr>
          <p:cNvPr id="5" name="Right Arrow 4"/>
          <p:cNvSpPr/>
          <p:nvPr/>
        </p:nvSpPr>
        <p:spPr>
          <a:xfrm>
            <a:off x="5105400" y="3048000"/>
            <a:ext cx="1295400" cy="381000"/>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 name="Picture 5" descr="C:\Users\hp\Desktop\EatIt\Screenshots\Screenshot_20191120-14545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685800"/>
            <a:ext cx="3276600" cy="5715000"/>
          </a:xfrm>
          <a:prstGeom prst="rect">
            <a:avLst/>
          </a:prstGeom>
          <a:noFill/>
          <a:ln>
            <a:noFill/>
          </a:ln>
        </p:spPr>
      </p:pic>
      <p:sp>
        <p:nvSpPr>
          <p:cNvPr id="7" name="Rectangle 6"/>
          <p:cNvSpPr/>
          <p:nvPr/>
        </p:nvSpPr>
        <p:spPr>
          <a:xfrm>
            <a:off x="2154274" y="316468"/>
            <a:ext cx="7273851"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we can add or remove from </a:t>
            </a:r>
            <a:r>
              <a:rPr lang="en-US" b="1" dirty="0" smtClean="0">
                <a:latin typeface="Calibri" panose="020F0502020204030204" pitchFamily="34" charset="0"/>
                <a:ea typeface="Calibri" panose="020F0502020204030204" pitchFamily="34" charset="0"/>
              </a:rPr>
              <a:t>favorite by click on heart icon shown as below</a:t>
            </a:r>
            <a:endParaRPr lang="en-US" dirty="0"/>
          </a:p>
        </p:txBody>
      </p:sp>
      <mc:AlternateContent xmlns:mc="http://schemas.openxmlformats.org/markup-compatibility/2006">
        <mc:Choice xmlns:p14="http://schemas.microsoft.com/office/powerpoint/2010/main" Requires="p14">
          <p:contentPart p14:bwMode="auto" r:id="rId4">
            <p14:nvContentPartPr>
              <p14:cNvPr id="9" name="Ink 8"/>
              <p14:cNvContentPartPr/>
              <p14:nvPr/>
            </p14:nvContentPartPr>
            <p14:xfrm>
              <a:off x="4469091" y="3121851"/>
              <a:ext cx="401040" cy="362160"/>
            </p14:xfrm>
          </p:contentPart>
        </mc:Choice>
        <mc:Fallback>
          <p:pic>
            <p:nvPicPr>
              <p:cNvPr id="9" name="Ink 8"/>
              <p:cNvPicPr/>
              <p:nvPr/>
            </p:nvPicPr>
            <p:blipFill>
              <a:blip r:embed="rId5"/>
              <a:stretch>
                <a:fillRect/>
              </a:stretch>
            </p:blipFill>
            <p:spPr>
              <a:xfrm>
                <a:off x="4439211" y="3091971"/>
                <a:ext cx="460800" cy="421920"/>
              </a:xfrm>
              <a:prstGeom prst="rect">
                <a:avLst/>
              </a:prstGeom>
            </p:spPr>
          </p:pic>
        </mc:Fallback>
      </mc:AlternateContent>
    </p:spTree>
    <p:extLst>
      <p:ext uri="{BB962C8B-B14F-4D97-AF65-F5344CB8AC3E}">
        <p14:creationId xmlns:p14="http://schemas.microsoft.com/office/powerpoint/2010/main" val="1007183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AppData\Local\Microsoft\Windows\INetCache\Content.Word\Screenshot_20191121-19330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800100"/>
            <a:ext cx="3200400" cy="5638800"/>
          </a:xfrm>
          <a:prstGeom prst="rect">
            <a:avLst/>
          </a:prstGeom>
          <a:noFill/>
          <a:ln>
            <a:noFill/>
          </a:ln>
        </p:spPr>
      </p:pic>
      <p:pic>
        <p:nvPicPr>
          <p:cNvPr id="5" name="Picture 4" descr="C:\Users\hp\Desktop\EatIt\Screenshots\Screenshot_20191120-14544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762000"/>
            <a:ext cx="3200400" cy="5715000"/>
          </a:xfrm>
          <a:prstGeom prst="rect">
            <a:avLst/>
          </a:prstGeom>
          <a:noFill/>
          <a:ln>
            <a:noFill/>
          </a:ln>
        </p:spPr>
      </p:pic>
      <p:sp>
        <p:nvSpPr>
          <p:cNvPr id="6" name="Right Arrow 5"/>
          <p:cNvSpPr/>
          <p:nvPr/>
        </p:nvSpPr>
        <p:spPr>
          <a:xfrm>
            <a:off x="5105400" y="3048000"/>
            <a:ext cx="1295400" cy="381000"/>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p:cNvSpPr/>
          <p:nvPr/>
        </p:nvSpPr>
        <p:spPr>
          <a:xfrm>
            <a:off x="2286000" y="388050"/>
            <a:ext cx="6258252"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we can share </a:t>
            </a:r>
            <a:r>
              <a:rPr lang="en-US" b="1" dirty="0" smtClean="0">
                <a:latin typeface="Calibri" panose="020F0502020204030204" pitchFamily="34" charset="0"/>
                <a:ea typeface="Calibri" panose="020F0502020204030204" pitchFamily="34" charset="0"/>
              </a:rPr>
              <a:t>food as post </a:t>
            </a:r>
            <a:r>
              <a:rPr lang="en-US" b="1" dirty="0">
                <a:latin typeface="Calibri" panose="020F0502020204030204" pitchFamily="34" charset="0"/>
                <a:ea typeface="Calibri" panose="020F0502020204030204" pitchFamily="34" charset="0"/>
              </a:rPr>
              <a:t>to </a:t>
            </a:r>
            <a:r>
              <a:rPr lang="en-US" b="1" dirty="0" err="1" smtClean="0">
                <a:latin typeface="Calibri" panose="020F0502020204030204" pitchFamily="34" charset="0"/>
                <a:ea typeface="Calibri" panose="020F0502020204030204" pitchFamily="34" charset="0"/>
              </a:rPr>
              <a:t>facebook</a:t>
            </a:r>
            <a:r>
              <a:rPr lang="en-US" b="1" dirty="0" smtClean="0">
                <a:latin typeface="Calibri" panose="020F0502020204030204" pitchFamily="34" charset="0"/>
                <a:ea typeface="Calibri" panose="020F0502020204030204" pitchFamily="34" charset="0"/>
              </a:rPr>
              <a:t> by </a:t>
            </a:r>
            <a:r>
              <a:rPr lang="en-US" b="1" dirty="0" err="1" smtClean="0">
                <a:latin typeface="Calibri" panose="020F0502020204030204" pitchFamily="34" charset="0"/>
                <a:ea typeface="Calibri" panose="020F0502020204030204" pitchFamily="34" charset="0"/>
              </a:rPr>
              <a:t>clickling</a:t>
            </a:r>
            <a:r>
              <a:rPr lang="en-US" b="1" dirty="0" smtClean="0">
                <a:latin typeface="Calibri" panose="020F0502020204030204" pitchFamily="34" charset="0"/>
                <a:ea typeface="Calibri" panose="020F0502020204030204" pitchFamily="34" charset="0"/>
              </a:rPr>
              <a:t> on share icon</a:t>
            </a:r>
            <a:endParaRPr lang="en-US" dirty="0"/>
          </a:p>
        </p:txBody>
      </p:sp>
      <mc:AlternateContent xmlns:mc="http://schemas.openxmlformats.org/markup-compatibility/2006">
        <mc:Choice xmlns:p14="http://schemas.microsoft.com/office/powerpoint/2010/main" Requires="p14">
          <p:contentPart p14:bwMode="auto" r:id="rId4">
            <p14:nvContentPartPr>
              <p14:cNvPr id="11" name="Ink 10"/>
              <p14:cNvContentPartPr/>
              <p14:nvPr/>
            </p14:nvContentPartPr>
            <p14:xfrm>
              <a:off x="4182531" y="3167931"/>
              <a:ext cx="325800" cy="403200"/>
            </p14:xfrm>
          </p:contentPart>
        </mc:Choice>
        <mc:Fallback>
          <p:pic>
            <p:nvPicPr>
              <p:cNvPr id="11" name="Ink 10"/>
              <p:cNvPicPr/>
              <p:nvPr/>
            </p:nvPicPr>
            <p:blipFill>
              <a:blip r:embed="rId5"/>
              <a:stretch>
                <a:fillRect/>
              </a:stretch>
            </p:blipFill>
            <p:spPr>
              <a:xfrm>
                <a:off x="4152651" y="3138051"/>
                <a:ext cx="385560" cy="462960"/>
              </a:xfrm>
              <a:prstGeom prst="rect">
                <a:avLst/>
              </a:prstGeom>
            </p:spPr>
          </p:pic>
        </mc:Fallback>
      </mc:AlternateContent>
    </p:spTree>
    <p:extLst>
      <p:ext uri="{BB962C8B-B14F-4D97-AF65-F5344CB8AC3E}">
        <p14:creationId xmlns:p14="http://schemas.microsoft.com/office/powerpoint/2010/main" val="813416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0-14553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782782"/>
            <a:ext cx="3124200" cy="5694218"/>
          </a:xfrm>
          <a:prstGeom prst="rect">
            <a:avLst/>
          </a:prstGeom>
          <a:noFill/>
          <a:ln>
            <a:noFill/>
          </a:ln>
        </p:spPr>
      </p:pic>
      <p:pic>
        <p:nvPicPr>
          <p:cNvPr id="5" name="Picture 4" descr="C:\Users\hp\Desktop\EatIt\Screenshots\Screenshot_20191120-14544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762000"/>
            <a:ext cx="3200400" cy="5715000"/>
          </a:xfrm>
          <a:prstGeom prst="rect">
            <a:avLst/>
          </a:prstGeom>
          <a:noFill/>
          <a:ln>
            <a:noFill/>
          </a:ln>
        </p:spPr>
      </p:pic>
      <p:sp>
        <p:nvSpPr>
          <p:cNvPr id="6" name="Right Arrow 5"/>
          <p:cNvSpPr/>
          <p:nvPr/>
        </p:nvSpPr>
        <p:spPr>
          <a:xfrm>
            <a:off x="5322455" y="3048000"/>
            <a:ext cx="1295400" cy="381000"/>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p:cNvSpPr/>
          <p:nvPr/>
        </p:nvSpPr>
        <p:spPr>
          <a:xfrm>
            <a:off x="2128553" y="400750"/>
            <a:ext cx="5164684" cy="369332"/>
          </a:xfrm>
          <a:prstGeom prst="rect">
            <a:avLst/>
          </a:prstGeom>
        </p:spPr>
        <p:txBody>
          <a:bodyPr wrap="none">
            <a:spAutoFit/>
          </a:bodyPr>
          <a:lstStyle/>
          <a:p>
            <a:r>
              <a:rPr lang="en-US" b="1" dirty="0" smtClean="0">
                <a:latin typeface="Calibri" panose="020F0502020204030204" pitchFamily="34" charset="0"/>
                <a:ea typeface="Calibri" panose="020F0502020204030204" pitchFamily="34" charset="0"/>
              </a:rPr>
              <a:t>On clicking on Search box &amp; search food successfully</a:t>
            </a:r>
            <a:endParaRPr lang="en-US" dirty="0"/>
          </a:p>
        </p:txBody>
      </p:sp>
    </p:spTree>
    <p:extLst>
      <p:ext uri="{BB962C8B-B14F-4D97-AF65-F5344CB8AC3E}">
        <p14:creationId xmlns:p14="http://schemas.microsoft.com/office/powerpoint/2010/main" val="1772236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Desktop\EatIt\Screenshots\Screenshot_20191121-19034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833582"/>
            <a:ext cx="3200400" cy="5414818"/>
          </a:xfrm>
          <a:prstGeom prst="rect">
            <a:avLst/>
          </a:prstGeom>
          <a:noFill/>
          <a:ln>
            <a:noFill/>
          </a:ln>
        </p:spPr>
      </p:pic>
      <p:pic>
        <p:nvPicPr>
          <p:cNvPr id="5" name="Picture 4" descr="C:\Users\hp\Desktop\EatIt\Screenshots\Screenshot_20191121-19035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838200"/>
            <a:ext cx="3124200" cy="5410200"/>
          </a:xfrm>
          <a:prstGeom prst="rect">
            <a:avLst/>
          </a:prstGeom>
          <a:noFill/>
          <a:ln>
            <a:noFill/>
          </a:ln>
        </p:spPr>
      </p:pic>
      <p:pic>
        <p:nvPicPr>
          <p:cNvPr id="6" name="Picture 5" descr="C:\Users\hp\AppData\Local\Microsoft\Windows\INetCache\Content.Word\Screenshot_20191121-19122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833582"/>
            <a:ext cx="2971800" cy="5400963"/>
          </a:xfrm>
          <a:prstGeom prst="rect">
            <a:avLst/>
          </a:prstGeom>
          <a:noFill/>
          <a:ln>
            <a:noFill/>
          </a:ln>
        </p:spPr>
      </p:pic>
      <p:sp>
        <p:nvSpPr>
          <p:cNvPr id="7" name="Right Arrow 6"/>
          <p:cNvSpPr/>
          <p:nvPr/>
        </p:nvSpPr>
        <p:spPr>
          <a:xfrm>
            <a:off x="7696200" y="3124200"/>
            <a:ext cx="609600"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rot="10800000">
            <a:off x="3886200" y="2733963"/>
            <a:ext cx="609600"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131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EatIt\Screenshots\Screenshot_20191121-19034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826655"/>
            <a:ext cx="3200400" cy="5414818"/>
          </a:xfrm>
          <a:prstGeom prst="rect">
            <a:avLst/>
          </a:prstGeom>
          <a:noFill/>
          <a:ln>
            <a:noFill/>
          </a:ln>
        </p:spPr>
      </p:pic>
      <p:pic>
        <p:nvPicPr>
          <p:cNvPr id="3" name="Picture 2" descr="C:\Users\hp\Desktop\EatIt\Screenshots\Screenshot_20191121-19040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833581"/>
            <a:ext cx="3048000" cy="5407891"/>
          </a:xfrm>
          <a:prstGeom prst="rect">
            <a:avLst/>
          </a:prstGeom>
          <a:noFill/>
          <a:ln>
            <a:noFill/>
          </a:ln>
        </p:spPr>
      </p:pic>
      <p:pic>
        <p:nvPicPr>
          <p:cNvPr id="4" name="Picture 3" descr="C:\Users\hp\Desktop\EatIt\Screenshots\Screenshot_20191121-19041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826655"/>
            <a:ext cx="2971800" cy="5414817"/>
          </a:xfrm>
          <a:prstGeom prst="rect">
            <a:avLst/>
          </a:prstGeom>
          <a:noFill/>
          <a:ln>
            <a:noFill/>
          </a:ln>
        </p:spPr>
      </p:pic>
      <p:sp>
        <p:nvSpPr>
          <p:cNvPr id="5" name="Right Arrow 4"/>
          <p:cNvSpPr/>
          <p:nvPr/>
        </p:nvSpPr>
        <p:spPr>
          <a:xfrm>
            <a:off x="7696200" y="3962400"/>
            <a:ext cx="762000"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ight Arrow 5"/>
          <p:cNvSpPr/>
          <p:nvPr/>
        </p:nvSpPr>
        <p:spPr>
          <a:xfrm rot="10800000">
            <a:off x="3733800" y="3534063"/>
            <a:ext cx="762000"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31882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1" y="228600"/>
            <a:ext cx="6512511" cy="1143000"/>
          </a:xfrm>
        </p:spPr>
        <p:txBody>
          <a:bodyPr/>
          <a:lstStyle/>
          <a:p>
            <a:r>
              <a:rPr lang="en-US" dirty="0" smtClean="0"/>
              <a:t>Objective</a:t>
            </a:r>
            <a:endParaRPr lang="en-US" dirty="0"/>
          </a:p>
        </p:txBody>
      </p:sp>
      <p:sp>
        <p:nvSpPr>
          <p:cNvPr id="5" name="TextBox 4"/>
          <p:cNvSpPr txBox="1"/>
          <p:nvPr/>
        </p:nvSpPr>
        <p:spPr>
          <a:xfrm>
            <a:off x="609600" y="1066800"/>
            <a:ext cx="11125200" cy="5970865"/>
          </a:xfrm>
          <a:prstGeom prst="rect">
            <a:avLst/>
          </a:prstGeom>
          <a:noFill/>
        </p:spPr>
        <p:txBody>
          <a:bodyPr wrap="square" rtlCol="0">
            <a:spAutoFit/>
          </a:bodyPr>
          <a:lstStyle/>
          <a:p>
            <a:pPr marL="285750" lvl="0" indent="-285750">
              <a:buFont typeface="Wingdings" panose="05000000000000000000" pitchFamily="2" charset="2"/>
              <a:buChar char="q"/>
            </a:pPr>
            <a:r>
              <a:rPr lang="en-US" sz="2800" dirty="0"/>
              <a:t>The purpose of online food </a:t>
            </a:r>
            <a:r>
              <a:rPr lang="en-US" sz="2800" dirty="0" smtClean="0"/>
              <a:t>ordering </a:t>
            </a:r>
            <a:r>
              <a:rPr lang="en-US" sz="2800" dirty="0"/>
              <a:t>applications is to automate the existing physical structure by the help of automated apparatus and full-fledged </a:t>
            </a:r>
            <a:r>
              <a:rPr lang="en-US" sz="2800" dirty="0" smtClean="0"/>
              <a:t>Mobile Application, </a:t>
            </a:r>
            <a:r>
              <a:rPr lang="en-US" sz="2800" dirty="0"/>
              <a:t>satisfying their requirements, so that their appreciated data/information can be deposited for a longer stage with easy retrieving and guidance of the identical. </a:t>
            </a:r>
            <a:endParaRPr lang="en-US" sz="2800" dirty="0" smtClean="0"/>
          </a:p>
          <a:p>
            <a:pPr marL="285750" lvl="0" indent="-285750">
              <a:buFont typeface="Wingdings" panose="05000000000000000000" pitchFamily="2" charset="2"/>
              <a:buChar char="q"/>
            </a:pPr>
            <a:r>
              <a:rPr lang="en-US" sz="2800" dirty="0" smtClean="0"/>
              <a:t>This </a:t>
            </a:r>
            <a:r>
              <a:rPr lang="en-US" sz="2800" dirty="0"/>
              <a:t>investigation work goals to automate the food ordering process in near neighborhood and also improve the dining understanding of </a:t>
            </a:r>
            <a:r>
              <a:rPr lang="en-US" sz="2800" dirty="0" smtClean="0"/>
              <a:t>customers.</a:t>
            </a:r>
          </a:p>
          <a:p>
            <a:pPr marL="285750" lvl="0" indent="-285750">
              <a:buFont typeface="Wingdings" panose="05000000000000000000" pitchFamily="2" charset="2"/>
              <a:buChar char="q"/>
            </a:pPr>
            <a:r>
              <a:rPr lang="en-US" sz="2800" dirty="0" smtClean="0"/>
              <a:t>This </a:t>
            </a:r>
            <a:r>
              <a:rPr lang="en-US" sz="2800" dirty="0"/>
              <a:t>system, implements wireless data entrance to </a:t>
            </a:r>
            <a:r>
              <a:rPr lang="en-US" sz="2800" dirty="0" smtClean="0"/>
              <a:t>server.</a:t>
            </a:r>
          </a:p>
          <a:p>
            <a:pPr marL="285750" lvl="0" indent="-285750">
              <a:buFont typeface="Wingdings" panose="05000000000000000000" pitchFamily="2" charset="2"/>
              <a:buChar char="q"/>
            </a:pPr>
            <a:r>
              <a:rPr lang="en-US" sz="2800" dirty="0" smtClean="0"/>
              <a:t>The </a:t>
            </a:r>
            <a:r>
              <a:rPr lang="en-US" sz="2800" dirty="0"/>
              <a:t>android application on user’s mobile will have all the menu specifics. </a:t>
            </a:r>
            <a:endParaRPr lang="en-US" sz="2800" dirty="0" smtClean="0"/>
          </a:p>
          <a:p>
            <a:pPr marL="285750" lvl="0" indent="-285750">
              <a:buFont typeface="Wingdings" panose="05000000000000000000" pitchFamily="2" charset="2"/>
              <a:buChar char="q"/>
            </a:pPr>
            <a:r>
              <a:rPr lang="en-US" sz="2800" dirty="0" smtClean="0"/>
              <a:t>The </a:t>
            </a:r>
            <a:r>
              <a:rPr lang="en-US" sz="2800" dirty="0"/>
              <a:t>order details from customer’s mobile are wirelessly rationalized in central database and consequently send to kitchen and cashier correspondingly.</a:t>
            </a:r>
          </a:p>
          <a:p>
            <a:endParaRPr lang="en-US" dirty="0"/>
          </a:p>
        </p:txBody>
      </p:sp>
    </p:spTree>
    <p:extLst>
      <p:ext uri="{BB962C8B-B14F-4D97-AF65-F5344CB8AC3E}">
        <p14:creationId xmlns:p14="http://schemas.microsoft.com/office/powerpoint/2010/main" val="3116755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hp\AppData\Local\Microsoft\Windows\INetCache\Content.Word\Screenshot_20191121-19122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38200"/>
            <a:ext cx="3048000" cy="5486400"/>
          </a:xfrm>
          <a:prstGeom prst="rect">
            <a:avLst/>
          </a:prstGeom>
          <a:noFill/>
          <a:ln>
            <a:noFill/>
          </a:ln>
        </p:spPr>
      </p:pic>
      <p:pic>
        <p:nvPicPr>
          <p:cNvPr id="4" name="Picture 3" descr="C:\Users\hp\AppData\Local\Microsoft\Windows\INetCache\Content.Word\Screenshot_20191121-1920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718" y="838200"/>
            <a:ext cx="3124200" cy="5486400"/>
          </a:xfrm>
          <a:prstGeom prst="rect">
            <a:avLst/>
          </a:prstGeom>
          <a:noFill/>
          <a:ln>
            <a:noFill/>
          </a:ln>
        </p:spPr>
      </p:pic>
      <p:pic>
        <p:nvPicPr>
          <p:cNvPr id="5" name="Picture 4" descr="C:\Users\hp\Desktop\EatIt\Screenshots\Screenshot_20191120-19364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2036" y="838200"/>
            <a:ext cx="2971800" cy="5486400"/>
          </a:xfrm>
          <a:prstGeom prst="rect">
            <a:avLst/>
          </a:prstGeom>
          <a:noFill/>
          <a:ln>
            <a:noFill/>
          </a:ln>
        </p:spPr>
      </p:pic>
      <p:sp>
        <p:nvSpPr>
          <p:cNvPr id="6" name="Right Arrow 5"/>
          <p:cNvSpPr/>
          <p:nvPr/>
        </p:nvSpPr>
        <p:spPr>
          <a:xfrm>
            <a:off x="7611918" y="3124200"/>
            <a:ext cx="830118"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ight Arrow 6"/>
          <p:cNvSpPr/>
          <p:nvPr/>
        </p:nvSpPr>
        <p:spPr>
          <a:xfrm>
            <a:off x="3657600" y="3200400"/>
            <a:ext cx="830118"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03371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EatIt\Screenshots\Screenshot_20191120-19370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762000"/>
            <a:ext cx="2971800" cy="5410200"/>
          </a:xfrm>
          <a:prstGeom prst="rect">
            <a:avLst/>
          </a:prstGeom>
          <a:noFill/>
          <a:ln>
            <a:noFill/>
          </a:ln>
        </p:spPr>
      </p:pic>
      <p:pic>
        <p:nvPicPr>
          <p:cNvPr id="3" name="Picture 2" descr="C:\Users\hp\Desktop\EatIt\Screenshots\Screenshot_20191120-19371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762000"/>
            <a:ext cx="2971800" cy="5410200"/>
          </a:xfrm>
          <a:prstGeom prst="rect">
            <a:avLst/>
          </a:prstGeom>
          <a:noFill/>
          <a:ln>
            <a:noFill/>
          </a:ln>
        </p:spPr>
      </p:pic>
      <p:pic>
        <p:nvPicPr>
          <p:cNvPr id="4" name="Picture 3" descr="C:\Users\hp\Desktop\EatIt\Screenshots\Screenshot_20191120-19373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762000"/>
            <a:ext cx="2895600" cy="5410200"/>
          </a:xfrm>
          <a:prstGeom prst="rect">
            <a:avLst/>
          </a:prstGeom>
          <a:noFill/>
          <a:ln>
            <a:noFill/>
          </a:ln>
        </p:spPr>
      </p:pic>
      <p:sp>
        <p:nvSpPr>
          <p:cNvPr id="5" name="Right Arrow 4"/>
          <p:cNvSpPr/>
          <p:nvPr/>
        </p:nvSpPr>
        <p:spPr>
          <a:xfrm>
            <a:off x="3810000" y="3124200"/>
            <a:ext cx="830118"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ight Arrow 5"/>
          <p:cNvSpPr/>
          <p:nvPr/>
        </p:nvSpPr>
        <p:spPr>
          <a:xfrm>
            <a:off x="7637318" y="3091873"/>
            <a:ext cx="830118"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03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76200"/>
            <a:ext cx="6325224" cy="676881"/>
          </a:xfrm>
        </p:spPr>
        <p:txBody>
          <a:bodyPr/>
          <a:lstStyle/>
          <a:p>
            <a:r>
              <a:rPr lang="en-US" dirty="0" smtClean="0"/>
              <a:t>Server or Admin app</a:t>
            </a:r>
            <a:endParaRPr lang="en-US" dirty="0"/>
          </a:p>
        </p:txBody>
      </p:sp>
      <p:pic>
        <p:nvPicPr>
          <p:cNvPr id="4" name="Picture 3" descr="C:\Users\hp\AppData\Local\Microsoft\Windows\INetCache\Content.Word\Screenshot_20191121-19352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3048000" cy="5410200"/>
          </a:xfrm>
          <a:prstGeom prst="rect">
            <a:avLst/>
          </a:prstGeom>
          <a:noFill/>
          <a:ln>
            <a:noFill/>
          </a:ln>
        </p:spPr>
      </p:pic>
      <p:pic>
        <p:nvPicPr>
          <p:cNvPr id="5" name="Picture 4" descr="C:\Users\hp\AppData\Local\Microsoft\Windows\INetCache\Content.Word\Screenshot_20191121-19352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990600"/>
            <a:ext cx="2971800" cy="5410200"/>
          </a:xfrm>
          <a:prstGeom prst="rect">
            <a:avLst/>
          </a:prstGeom>
          <a:noFill/>
          <a:ln>
            <a:noFill/>
          </a:ln>
        </p:spPr>
      </p:pic>
      <p:pic>
        <p:nvPicPr>
          <p:cNvPr id="6" name="Picture 5" descr="C:\Users\hp\Desktop\EatIt\Screenshots\Screenshot_20191120-14432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0" y="990600"/>
            <a:ext cx="2971800" cy="5410200"/>
          </a:xfrm>
          <a:prstGeom prst="rect">
            <a:avLst/>
          </a:prstGeom>
          <a:noFill/>
          <a:ln>
            <a:noFill/>
          </a:ln>
        </p:spPr>
      </p:pic>
      <p:sp>
        <p:nvSpPr>
          <p:cNvPr id="7" name="Right Arrow 6"/>
          <p:cNvSpPr/>
          <p:nvPr/>
        </p:nvSpPr>
        <p:spPr>
          <a:xfrm>
            <a:off x="3962400" y="3143827"/>
            <a:ext cx="780473"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7696200" y="3089564"/>
            <a:ext cx="685800" cy="533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5514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EatIt\Screenshots\Screenshot_20191120-14432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3626" y="838200"/>
            <a:ext cx="3561773" cy="5486400"/>
          </a:xfrm>
          <a:prstGeom prst="rect">
            <a:avLst/>
          </a:prstGeom>
          <a:noFill/>
          <a:ln>
            <a:noFill/>
          </a:ln>
        </p:spPr>
      </p:pic>
      <p:pic>
        <p:nvPicPr>
          <p:cNvPr id="3" name="Picture 2" descr="C:\Users\hp\AppData\Local\Microsoft\Windows\INetCache\Content.Word\Screenshot_20191121-19420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173" y="803564"/>
            <a:ext cx="3429000" cy="5484091"/>
          </a:xfrm>
          <a:prstGeom prst="rect">
            <a:avLst/>
          </a:prstGeom>
          <a:noFill/>
          <a:ln>
            <a:noFill/>
          </a:ln>
        </p:spPr>
      </p:pic>
      <p:sp>
        <p:nvSpPr>
          <p:cNvPr id="4" name="Right Arrow 3"/>
          <p:cNvSpPr/>
          <p:nvPr/>
        </p:nvSpPr>
        <p:spPr>
          <a:xfrm>
            <a:off x="5105399" y="3200400"/>
            <a:ext cx="1656774" cy="4572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50175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96758"/>
            <a:ext cx="3043237" cy="5410200"/>
          </a:xfrm>
          <a:prstGeom prst="rect">
            <a:avLst/>
          </a:prstGeom>
        </p:spPr>
      </p:pic>
      <p:pic>
        <p:nvPicPr>
          <p:cNvPr id="3" name="Picture 2" descr="C:\Users\hp\Desktop\EatIt\Screenshots\Screenshot_20191120-14422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005994"/>
            <a:ext cx="3048000" cy="5400964"/>
          </a:xfrm>
          <a:prstGeom prst="rect">
            <a:avLst/>
          </a:prstGeom>
          <a:noFill/>
          <a:ln>
            <a:noFill/>
          </a:ln>
        </p:spPr>
      </p:pic>
      <p:sp>
        <p:nvSpPr>
          <p:cNvPr id="4" name="Right Arrow 3"/>
          <p:cNvSpPr/>
          <p:nvPr/>
        </p:nvSpPr>
        <p:spPr>
          <a:xfrm>
            <a:off x="3805237" y="3189240"/>
            <a:ext cx="7667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C:\Users\hp\Desktop\EatIt\Screenshots\Screenshot_20191120-14425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1005995"/>
            <a:ext cx="3043237" cy="5400963"/>
          </a:xfrm>
          <a:prstGeom prst="rect">
            <a:avLst/>
          </a:prstGeom>
          <a:noFill/>
          <a:ln>
            <a:noFill/>
          </a:ln>
        </p:spPr>
      </p:pic>
      <p:sp>
        <p:nvSpPr>
          <p:cNvPr id="6" name="Right Arrow 5"/>
          <p:cNvSpPr/>
          <p:nvPr/>
        </p:nvSpPr>
        <p:spPr>
          <a:xfrm>
            <a:off x="7615237" y="3189240"/>
            <a:ext cx="8429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41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62000" y="1064491"/>
            <a:ext cx="2895600" cy="5334000"/>
          </a:xfrm>
          <a:prstGeom prst="rect">
            <a:avLst/>
          </a:prstGeom>
        </p:spPr>
      </p:pic>
      <p:pic>
        <p:nvPicPr>
          <p:cNvPr id="5" name="Picture 4" descr="C:\Users\hp\Desktop\EatIt\Screenshots\Screenshot_20191120-14434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700" y="1064491"/>
            <a:ext cx="2971800" cy="5331691"/>
          </a:xfrm>
          <a:prstGeom prst="rect">
            <a:avLst/>
          </a:prstGeom>
          <a:noFill/>
          <a:ln>
            <a:noFill/>
          </a:ln>
        </p:spPr>
      </p:pic>
      <p:pic>
        <p:nvPicPr>
          <p:cNvPr id="6" name="Picture 5" descr="C:\Users\hp\AppData\Local\Microsoft\Windows\INetCache\Content.Word\Screenshot_20191121-19530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1064491"/>
            <a:ext cx="3048000" cy="5331691"/>
          </a:xfrm>
          <a:prstGeom prst="rect">
            <a:avLst/>
          </a:prstGeom>
          <a:noFill/>
          <a:ln>
            <a:noFill/>
          </a:ln>
        </p:spPr>
      </p:pic>
      <p:sp>
        <p:nvSpPr>
          <p:cNvPr id="7" name="Right Arrow 6"/>
          <p:cNvSpPr/>
          <p:nvPr/>
        </p:nvSpPr>
        <p:spPr>
          <a:xfrm>
            <a:off x="3674268" y="2971800"/>
            <a:ext cx="7667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7464821" y="2969105"/>
            <a:ext cx="7667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6966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AppData\Local\Microsoft\Windows\INetCache\Content.Word\Screenshot_20191121-19530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995217"/>
            <a:ext cx="3048000" cy="5331691"/>
          </a:xfrm>
          <a:prstGeom prst="rect">
            <a:avLst/>
          </a:prstGeom>
          <a:noFill/>
          <a:ln>
            <a:noFill/>
          </a:ln>
        </p:spPr>
      </p:pic>
      <p:pic>
        <p:nvPicPr>
          <p:cNvPr id="5" name="Picture 4" descr="C:\Users\hp\AppData\Local\Microsoft\Windows\INetCache\Content.Word\Screenshot_20191121-19500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995217"/>
            <a:ext cx="3200400" cy="5327073"/>
          </a:xfrm>
          <a:prstGeom prst="rect">
            <a:avLst/>
          </a:prstGeom>
          <a:noFill/>
          <a:ln>
            <a:noFill/>
          </a:ln>
        </p:spPr>
      </p:pic>
      <p:sp>
        <p:nvSpPr>
          <p:cNvPr id="6" name="Right Arrow 5"/>
          <p:cNvSpPr/>
          <p:nvPr/>
        </p:nvSpPr>
        <p:spPr>
          <a:xfrm>
            <a:off x="4927600" y="3201553"/>
            <a:ext cx="1549400" cy="4572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3429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AppData\Local\Microsoft\Windows\INetCache\Content.Word\Screenshot_20191121-19530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914399"/>
            <a:ext cx="2971800" cy="5181601"/>
          </a:xfrm>
          <a:prstGeom prst="rect">
            <a:avLst/>
          </a:prstGeom>
          <a:noFill/>
          <a:ln>
            <a:noFill/>
          </a:ln>
        </p:spPr>
      </p:pic>
      <p:pic>
        <p:nvPicPr>
          <p:cNvPr id="5" name="Picture 4" descr="C:\Users\hp\Desktop\EatIt\Screenshots\Screenshot_20191120-14440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914399"/>
            <a:ext cx="2895600" cy="5181601"/>
          </a:xfrm>
          <a:prstGeom prst="rect">
            <a:avLst/>
          </a:prstGeom>
          <a:noFill/>
          <a:ln>
            <a:noFill/>
          </a:ln>
        </p:spPr>
      </p:pic>
      <p:pic>
        <p:nvPicPr>
          <p:cNvPr id="6" name="Picture 5" descr="C:\Users\hp\Desktop\EatIt\Screenshots\Screenshot_20191120-14435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914399"/>
            <a:ext cx="2895600" cy="5181601"/>
          </a:xfrm>
          <a:prstGeom prst="rect">
            <a:avLst/>
          </a:prstGeom>
          <a:noFill/>
          <a:ln>
            <a:noFill/>
          </a:ln>
        </p:spPr>
      </p:pic>
      <p:sp>
        <p:nvSpPr>
          <p:cNvPr id="7" name="Right Arrow 6"/>
          <p:cNvSpPr/>
          <p:nvPr/>
        </p:nvSpPr>
        <p:spPr>
          <a:xfrm rot="10800000">
            <a:off x="3731419" y="2960639"/>
            <a:ext cx="7667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7503318" y="2960639"/>
            <a:ext cx="766763"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7321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62000" y="1064491"/>
            <a:ext cx="2895600" cy="5334000"/>
          </a:xfrm>
          <a:prstGeom prst="rect">
            <a:avLst/>
          </a:prstGeom>
        </p:spPr>
      </p:pic>
      <p:pic>
        <p:nvPicPr>
          <p:cNvPr id="6" name="Picture 5" descr="C:\Users\hp\Desktop\EatIt\Screenshots\Screenshot_20191120-14464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064491"/>
            <a:ext cx="3048000" cy="5334000"/>
          </a:xfrm>
          <a:prstGeom prst="rect">
            <a:avLst/>
          </a:prstGeom>
          <a:noFill/>
          <a:ln>
            <a:noFill/>
          </a:ln>
        </p:spPr>
      </p:pic>
      <p:pic>
        <p:nvPicPr>
          <p:cNvPr id="7" name="Picture 6" descr="C:\Users\hp\Desktop\EatIt\Screenshots\Screenshot_20191120-194019.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0" y="1073727"/>
            <a:ext cx="2895600" cy="5324764"/>
          </a:xfrm>
          <a:prstGeom prst="rect">
            <a:avLst/>
          </a:prstGeom>
          <a:noFill/>
          <a:ln>
            <a:noFill/>
          </a:ln>
        </p:spPr>
      </p:pic>
      <p:sp>
        <p:nvSpPr>
          <p:cNvPr id="8" name="Right Arrow 7"/>
          <p:cNvSpPr/>
          <p:nvPr/>
        </p:nvSpPr>
        <p:spPr>
          <a:xfrm>
            <a:off x="3657600" y="3200786"/>
            <a:ext cx="838200"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ight Arrow 8"/>
          <p:cNvSpPr/>
          <p:nvPr/>
        </p:nvSpPr>
        <p:spPr>
          <a:xfrm>
            <a:off x="7543800" y="3228495"/>
            <a:ext cx="838200"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867017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EatIt\Screenshots\Screenshot_20191120-14464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064491"/>
            <a:ext cx="3048000" cy="5334000"/>
          </a:xfrm>
          <a:prstGeom prst="rect">
            <a:avLst/>
          </a:prstGeom>
          <a:noFill/>
          <a:ln>
            <a:noFill/>
          </a:ln>
        </p:spPr>
      </p:pic>
      <p:pic>
        <p:nvPicPr>
          <p:cNvPr id="3" name="Picture 2" descr="C:\Users\hp\AppData\Local\Microsoft\Windows\INetCache\Content.Word\Screenshot_20191121-20035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069109"/>
            <a:ext cx="2905760" cy="5329382"/>
          </a:xfrm>
          <a:prstGeom prst="rect">
            <a:avLst/>
          </a:prstGeom>
          <a:noFill/>
          <a:ln>
            <a:noFill/>
          </a:ln>
        </p:spPr>
      </p:pic>
      <p:pic>
        <p:nvPicPr>
          <p:cNvPr id="4" name="Picture 3" descr="C:\Users\hp\AppData\Local\Microsoft\Windows\INetCache\Content.Word\Screenshot_20191121-20060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7949" y="1062181"/>
            <a:ext cx="2903451" cy="5336309"/>
          </a:xfrm>
          <a:prstGeom prst="rect">
            <a:avLst/>
          </a:prstGeom>
          <a:noFill/>
          <a:ln>
            <a:noFill/>
          </a:ln>
        </p:spPr>
      </p:pic>
      <p:sp>
        <p:nvSpPr>
          <p:cNvPr id="5" name="Right Arrow 4"/>
          <p:cNvSpPr/>
          <p:nvPr/>
        </p:nvSpPr>
        <p:spPr>
          <a:xfrm rot="10800000">
            <a:off x="3741651" y="3185775"/>
            <a:ext cx="751840"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ight Arrow 5"/>
          <p:cNvSpPr/>
          <p:nvPr/>
        </p:nvSpPr>
        <p:spPr>
          <a:xfrm>
            <a:off x="7543800" y="3185775"/>
            <a:ext cx="751840" cy="54456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7645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1" y="304800"/>
            <a:ext cx="6512511" cy="1143000"/>
          </a:xfrm>
        </p:spPr>
        <p:txBody>
          <a:bodyPr/>
          <a:lstStyle/>
          <a:p>
            <a:r>
              <a:rPr lang="en-US" dirty="0" smtClean="0"/>
              <a:t>Introduction</a:t>
            </a:r>
            <a:endParaRPr lang="en-US" dirty="0"/>
          </a:p>
        </p:txBody>
      </p:sp>
      <p:sp>
        <p:nvSpPr>
          <p:cNvPr id="5" name="TextBox 4"/>
          <p:cNvSpPr txBox="1"/>
          <p:nvPr/>
        </p:nvSpPr>
        <p:spPr>
          <a:xfrm>
            <a:off x="609600" y="1219200"/>
            <a:ext cx="10896600" cy="5324535"/>
          </a:xfrm>
          <a:prstGeom prst="rect">
            <a:avLst/>
          </a:prstGeom>
          <a:noFill/>
        </p:spPr>
        <p:txBody>
          <a:bodyPr wrap="square" rtlCol="0">
            <a:spAutoFit/>
          </a:bodyPr>
          <a:lstStyle/>
          <a:p>
            <a:pPr marL="342900" indent="-342900">
              <a:buFont typeface="Wingdings" panose="05000000000000000000" pitchFamily="2" charset="2"/>
              <a:buChar char="v"/>
            </a:pPr>
            <a:r>
              <a:rPr lang="en-US" sz="2000" dirty="0" smtClean="0"/>
              <a:t>The </a:t>
            </a:r>
            <a:r>
              <a:rPr lang="en-US" sz="2000" dirty="0"/>
              <a:t>“</a:t>
            </a:r>
            <a:r>
              <a:rPr lang="en-US" sz="2000" b="1" dirty="0" err="1"/>
              <a:t>EatIt</a:t>
            </a:r>
            <a:r>
              <a:rPr lang="en-US" sz="2000" b="1" dirty="0"/>
              <a:t> : Food Ordering Android Application</a:t>
            </a:r>
            <a:r>
              <a:rPr lang="en-US" sz="2000" dirty="0"/>
              <a:t>” has been residential to countermand the problems customary in the practicing handbook system</a:t>
            </a:r>
            <a:r>
              <a:rPr lang="en-US" sz="2000" dirty="0" smtClean="0"/>
              <a:t>.</a:t>
            </a:r>
          </a:p>
          <a:p>
            <a:pPr marL="342900" indent="-342900">
              <a:buFont typeface="Wingdings" panose="05000000000000000000" pitchFamily="2" charset="2"/>
              <a:buChar char="v"/>
            </a:pPr>
            <a:r>
              <a:rPr lang="en-US" sz="2000" dirty="0" smtClean="0"/>
              <a:t> </a:t>
            </a:r>
            <a:r>
              <a:rPr lang="en-US" sz="2000" dirty="0"/>
              <a:t>A location-based service (LBS) is a mobile application that is dependent on the location of a mobile device, like mobile </a:t>
            </a:r>
            <a:r>
              <a:rPr lang="en-US" sz="2000" dirty="0" smtClean="0"/>
              <a:t>phone.</a:t>
            </a:r>
          </a:p>
          <a:p>
            <a:pPr marL="342900" indent="-342900">
              <a:buFont typeface="Wingdings" panose="05000000000000000000" pitchFamily="2" charset="2"/>
              <a:buChar char="v"/>
            </a:pPr>
            <a:r>
              <a:rPr lang="en-US" sz="2000" dirty="0" smtClean="0"/>
              <a:t>Moreover </a:t>
            </a:r>
            <a:r>
              <a:rPr lang="en-US" sz="2000" dirty="0"/>
              <a:t>this system is designed for exacting need of the company to carry out operations in a smooth and effective manner. </a:t>
            </a:r>
            <a:endParaRPr lang="en-US" sz="2000" dirty="0" smtClean="0"/>
          </a:p>
          <a:p>
            <a:pPr marL="342900" indent="-342900">
              <a:buFont typeface="Wingdings" panose="05000000000000000000" pitchFamily="2" charset="2"/>
              <a:buChar char="v"/>
            </a:pPr>
            <a:r>
              <a:rPr lang="en-US" sz="2000" dirty="0" smtClean="0"/>
              <a:t>The </a:t>
            </a:r>
            <a:r>
              <a:rPr lang="en-US" sz="2000" dirty="0"/>
              <a:t>Food Ordering Android Application is the Android Application for customized Food ordering. User will be capable to get delivery on his present location by GPS description</a:t>
            </a:r>
            <a:r>
              <a:rPr lang="en-US" sz="2000" dirty="0" smtClean="0"/>
              <a:t>.</a:t>
            </a:r>
          </a:p>
          <a:p>
            <a:pPr marL="342900" indent="-342900">
              <a:buFont typeface="Wingdings" panose="05000000000000000000" pitchFamily="2" charset="2"/>
              <a:buChar char="v"/>
            </a:pPr>
            <a:r>
              <a:rPr lang="en-US" sz="2000" dirty="0" smtClean="0"/>
              <a:t>Delivery </a:t>
            </a:r>
            <a:r>
              <a:rPr lang="en-US" sz="2000" dirty="0"/>
              <a:t>tracking, food production process suggestion, share enduring food, plunder and many more description are there in Food Ordering Android Application. </a:t>
            </a:r>
            <a:endParaRPr lang="en-US" sz="2000" dirty="0" smtClean="0"/>
          </a:p>
          <a:p>
            <a:pPr marL="342900" indent="-342900">
              <a:buFont typeface="Wingdings" panose="05000000000000000000" pitchFamily="2" charset="2"/>
              <a:buChar char="v"/>
            </a:pPr>
            <a:r>
              <a:rPr lang="en-US" sz="2000" dirty="0" smtClean="0"/>
              <a:t>The </a:t>
            </a:r>
            <a:r>
              <a:rPr lang="en-US" sz="2000" dirty="0"/>
              <a:t>application is condensed as much as potential to avoid errors while incoming the data. It also provides error message while incoming unsound data. </a:t>
            </a:r>
            <a:endParaRPr lang="en-US" sz="2000" dirty="0" smtClean="0"/>
          </a:p>
          <a:p>
            <a:pPr marL="342900" indent="-342900">
              <a:buFont typeface="Wingdings" panose="05000000000000000000" pitchFamily="2" charset="2"/>
              <a:buChar char="v"/>
            </a:pPr>
            <a:r>
              <a:rPr lang="en-US" sz="2000" dirty="0" smtClean="0"/>
              <a:t>No </a:t>
            </a:r>
            <a:r>
              <a:rPr lang="en-US" sz="2000" dirty="0"/>
              <a:t>formal facts is needed for the user to use this system. Thus by this all it provides it is intelligible. Food Ordering Android Application, as described above, can lead to mistake free, protected, reliable and fast administration system. </a:t>
            </a:r>
            <a:endParaRPr lang="en-US" sz="2000" dirty="0" smtClean="0"/>
          </a:p>
          <a:p>
            <a:pPr marL="342900" indent="-342900">
              <a:buFont typeface="Wingdings" panose="05000000000000000000" pitchFamily="2" charset="2"/>
              <a:buChar char="v"/>
            </a:pPr>
            <a:r>
              <a:rPr lang="en-US" sz="2000" dirty="0" smtClean="0"/>
              <a:t>It </a:t>
            </a:r>
            <a:r>
              <a:rPr lang="en-US" sz="2000" dirty="0"/>
              <a:t>can help the user to deliberate on their other performance rather to deliberate on the record maintenance.</a:t>
            </a:r>
          </a:p>
        </p:txBody>
      </p:sp>
    </p:spTree>
    <p:extLst>
      <p:ext uri="{BB962C8B-B14F-4D97-AF65-F5344CB8AC3E}">
        <p14:creationId xmlns:p14="http://schemas.microsoft.com/office/powerpoint/2010/main" val="988521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04800"/>
            <a:ext cx="4876800" cy="646331"/>
          </a:xfrm>
          <a:prstGeom prst="rect">
            <a:avLst/>
          </a:prstGeom>
          <a:noFill/>
        </p:spPr>
        <p:txBody>
          <a:bodyPr wrap="square" rtlCol="0">
            <a:spAutoFit/>
          </a:bodyPr>
          <a:lstStyle/>
          <a:p>
            <a:pPr algn="just"/>
            <a:r>
              <a:rPr lang="en-US" b="1" dirty="0" smtClean="0"/>
              <a:t>When we get order from client app then server app will got a notification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51131"/>
            <a:ext cx="3128963" cy="5562600"/>
          </a:xfrm>
          <a:prstGeom prst="rect">
            <a:avLst/>
          </a:prstGeom>
        </p:spPr>
      </p:pic>
      <p:sp>
        <p:nvSpPr>
          <p:cNvPr id="5" name="Rectangle 4"/>
          <p:cNvSpPr/>
          <p:nvPr/>
        </p:nvSpPr>
        <p:spPr>
          <a:xfrm>
            <a:off x="6400800" y="350967"/>
            <a:ext cx="4876800" cy="646331"/>
          </a:xfrm>
          <a:prstGeom prst="rect">
            <a:avLst/>
          </a:prstGeom>
        </p:spPr>
        <p:txBody>
          <a:bodyPr wrap="square">
            <a:spAutoFit/>
          </a:bodyPr>
          <a:lstStyle/>
          <a:p>
            <a:pPr algn="just"/>
            <a:r>
              <a:rPr lang="en-US" b="1" dirty="0"/>
              <a:t>When we </a:t>
            </a:r>
            <a:r>
              <a:rPr lang="en-US" b="1" dirty="0" smtClean="0"/>
              <a:t>update order </a:t>
            </a:r>
            <a:r>
              <a:rPr lang="en-US" b="1" dirty="0"/>
              <a:t>from </a:t>
            </a:r>
            <a:r>
              <a:rPr lang="en-US" b="1" dirty="0" smtClean="0"/>
              <a:t>admin or server </a:t>
            </a:r>
            <a:r>
              <a:rPr lang="en-US" b="1" dirty="0"/>
              <a:t>app then </a:t>
            </a:r>
            <a:r>
              <a:rPr lang="en-US" b="1" dirty="0" smtClean="0"/>
              <a:t>client </a:t>
            </a:r>
            <a:r>
              <a:rPr lang="en-US" b="1" dirty="0"/>
              <a:t>app will got a notification</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951131"/>
            <a:ext cx="3124200" cy="5554132"/>
          </a:xfrm>
          <a:prstGeom prst="rect">
            <a:avLst/>
          </a:prstGeom>
        </p:spPr>
      </p:pic>
    </p:spTree>
    <p:extLst>
      <p:ext uri="{BB962C8B-B14F-4D97-AF65-F5344CB8AC3E}">
        <p14:creationId xmlns:p14="http://schemas.microsoft.com/office/powerpoint/2010/main" val="11606378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769050"/>
            <a:ext cx="2812886"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Firebase </a:t>
            </a:r>
            <a:r>
              <a:rPr lang="en-US" b="1" dirty="0" err="1">
                <a:latin typeface="Calibri" panose="020F0502020204030204" pitchFamily="34" charset="0"/>
                <a:ea typeface="Calibri" panose="020F0502020204030204" pitchFamily="34" charset="0"/>
              </a:rPr>
              <a:t>Realtime</a:t>
            </a:r>
            <a:r>
              <a:rPr lang="en-US" b="1" dirty="0">
                <a:latin typeface="Calibri" panose="020F0502020204030204" pitchFamily="34" charset="0"/>
                <a:ea typeface="Calibri" panose="020F0502020204030204" pitchFamily="34" charset="0"/>
              </a:rPr>
              <a:t> database</a:t>
            </a:r>
            <a:endParaRPr lang="en-US" dirty="0"/>
          </a:p>
        </p:txBody>
      </p:sp>
      <p:pic>
        <p:nvPicPr>
          <p:cNvPr id="3" name="Picture 2" descr="C:\Users\hp\Pictures\Screenshots\Screenshot (14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5" y="1138382"/>
            <a:ext cx="6096000" cy="5181600"/>
          </a:xfrm>
          <a:prstGeom prst="rect">
            <a:avLst/>
          </a:prstGeom>
          <a:noFill/>
          <a:ln>
            <a:noFill/>
          </a:ln>
        </p:spPr>
      </p:pic>
      <p:sp>
        <p:nvSpPr>
          <p:cNvPr id="4" name="Rectangle 3"/>
          <p:cNvSpPr/>
          <p:nvPr/>
        </p:nvSpPr>
        <p:spPr>
          <a:xfrm>
            <a:off x="8339766" y="769050"/>
            <a:ext cx="1760867"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Firebase Storage</a:t>
            </a:r>
            <a:endParaRPr lang="en-US" dirty="0"/>
          </a:p>
        </p:txBody>
      </p:sp>
      <p:pic>
        <p:nvPicPr>
          <p:cNvPr id="5" name="Picture 4"/>
          <p:cNvPicPr/>
          <p:nvPr/>
        </p:nvPicPr>
        <p:blipFill>
          <a:blip r:embed="rId3"/>
          <a:stretch>
            <a:fillRect/>
          </a:stretch>
        </p:blipFill>
        <p:spPr>
          <a:xfrm>
            <a:off x="6248400" y="1138382"/>
            <a:ext cx="5943600" cy="5181600"/>
          </a:xfrm>
          <a:prstGeom prst="rect">
            <a:avLst/>
          </a:prstGeom>
        </p:spPr>
      </p:pic>
    </p:spTree>
    <p:extLst>
      <p:ext uri="{BB962C8B-B14F-4D97-AF65-F5344CB8AC3E}">
        <p14:creationId xmlns:p14="http://schemas.microsoft.com/office/powerpoint/2010/main" val="377772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945" y="235527"/>
            <a:ext cx="6512511" cy="1143000"/>
          </a:xfrm>
        </p:spPr>
        <p:txBody>
          <a:bodyPr/>
          <a:lstStyle/>
          <a:p>
            <a:r>
              <a:rPr lang="en-US" dirty="0" smtClean="0"/>
              <a:t>CONCLUSION</a:t>
            </a:r>
            <a:endParaRPr lang="en-US" dirty="0"/>
          </a:p>
        </p:txBody>
      </p:sp>
      <p:sp>
        <p:nvSpPr>
          <p:cNvPr id="3" name="Content Placeholder 2"/>
          <p:cNvSpPr>
            <a:spLocks noGrp="1"/>
          </p:cNvSpPr>
          <p:nvPr>
            <p:ph sz="quarter" idx="13"/>
          </p:nvPr>
        </p:nvSpPr>
        <p:spPr>
          <a:xfrm>
            <a:off x="381000" y="1143000"/>
            <a:ext cx="11430000" cy="5410200"/>
          </a:xfrm>
        </p:spPr>
        <p:txBody>
          <a:bodyPr>
            <a:normAutofit fontScale="85000" lnSpcReduction="10000"/>
          </a:bodyPr>
          <a:lstStyle/>
          <a:p>
            <a:pPr marL="0" indent="0">
              <a:buNone/>
            </a:pPr>
            <a:r>
              <a:rPr lang="en-US" dirty="0"/>
              <a:t>In this, we planned the automated food ordering system for the restaurant. The system is compared to earlier food ordering traditional methods such as traditional pen and paper methods etc. We have deliberated advantages of the proposed system over those earlier methods. The segregating factor for the proposed methodology is its adjustable efficiency which comes from the technology it uses. </a:t>
            </a:r>
          </a:p>
          <a:p>
            <a:pPr marL="0" indent="0">
              <a:buNone/>
            </a:pPr>
            <a:r>
              <a:rPr lang="en-US" b="1" dirty="0"/>
              <a:t>1. It allow users to browse through different product categories. </a:t>
            </a:r>
          </a:p>
          <a:p>
            <a:pPr marL="0" indent="0">
              <a:buNone/>
            </a:pPr>
            <a:r>
              <a:rPr lang="en-US" b="1" dirty="0"/>
              <a:t>2. This is accomplished through an easy to use graphical interface menu options. </a:t>
            </a:r>
          </a:p>
          <a:p>
            <a:pPr marL="0" indent="0">
              <a:buNone/>
            </a:pPr>
            <a:r>
              <a:rPr lang="en-US" b="1" dirty="0"/>
              <a:t>3. It allow users to save items to the ordered list and view detailed information about the order. </a:t>
            </a:r>
          </a:p>
          <a:p>
            <a:pPr marL="0" indent="0">
              <a:buNone/>
            </a:pPr>
            <a:r>
              <a:rPr lang="en-US" b="1" dirty="0"/>
              <a:t>4. The users can add any number of items to the ordered list from any of the available food categories by simply clicking the Add to Order button for each item. Once an item is added to the ordered list, the user is presented with detailed order to review or continue. </a:t>
            </a:r>
          </a:p>
          <a:p>
            <a:pPr marL="0" indent="0">
              <a:buNone/>
            </a:pPr>
            <a:r>
              <a:rPr lang="en-US" b="1" dirty="0"/>
              <a:t>5. It allow the user to Proceed-To-Checkout. </a:t>
            </a:r>
          </a:p>
          <a:p>
            <a:pPr marL="0" indent="0">
              <a:buNone/>
            </a:pPr>
            <a:r>
              <a:rPr lang="en-US" b="1" dirty="0"/>
              <a:t>6. It allow the user to track the delivery. </a:t>
            </a:r>
          </a:p>
          <a:p>
            <a:pPr marL="0" indent="0">
              <a:buNone/>
            </a:pPr>
            <a:r>
              <a:rPr lang="en-US" b="1" dirty="0"/>
              <a:t>7. This is achieved when a user selects “Proceed to Checkout” button and fill up the Payment material details. </a:t>
            </a:r>
          </a:p>
          <a:p>
            <a:pPr marL="0" indent="0">
              <a:buNone/>
            </a:pPr>
            <a:r>
              <a:rPr lang="en-US" b="1" dirty="0"/>
              <a:t>8. It allow the user to see notification message after placing an order. </a:t>
            </a:r>
            <a:endParaRPr lang="en-US" b="1" dirty="0"/>
          </a:p>
        </p:txBody>
      </p:sp>
    </p:spTree>
    <p:extLst>
      <p:ext uri="{BB962C8B-B14F-4D97-AF65-F5344CB8AC3E}">
        <p14:creationId xmlns:p14="http://schemas.microsoft.com/office/powerpoint/2010/main" val="250353619"/>
      </p:ext>
    </p:extLst>
  </p:cSld>
  <p:clrMapOvr>
    <a:masterClrMapping/>
  </p:clrMapOvr>
  <p:transition spd="slow">
    <p:wheel spokes="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1" y="304800"/>
            <a:ext cx="6512511" cy="1143000"/>
          </a:xfrm>
        </p:spPr>
        <p:txBody>
          <a:bodyPr/>
          <a:lstStyle/>
          <a:p>
            <a:r>
              <a:rPr lang="en-US" b="1" dirty="0" smtClean="0"/>
              <a:t>FUTURE ASPECTS</a:t>
            </a:r>
            <a:endParaRPr lang="en-US" b="1" dirty="0"/>
          </a:p>
        </p:txBody>
      </p:sp>
      <p:sp>
        <p:nvSpPr>
          <p:cNvPr id="3" name="Content Placeholder 2"/>
          <p:cNvSpPr>
            <a:spLocks noGrp="1"/>
          </p:cNvSpPr>
          <p:nvPr>
            <p:ph sz="quarter" idx="13"/>
          </p:nvPr>
        </p:nvSpPr>
        <p:spPr>
          <a:xfrm>
            <a:off x="381000" y="1454727"/>
            <a:ext cx="11277600" cy="5105400"/>
          </a:xfrm>
        </p:spPr>
        <p:txBody>
          <a:bodyPr>
            <a:normAutofit/>
          </a:bodyPr>
          <a:lstStyle/>
          <a:p>
            <a:pPr lvl="0"/>
            <a:r>
              <a:rPr lang="en-US" b="1" dirty="0"/>
              <a:t>Increases the habit to use this Application from home to get food just by performing few actions.</a:t>
            </a:r>
          </a:p>
          <a:p>
            <a:pPr lvl="0"/>
            <a:r>
              <a:rPr lang="en-US" b="1" dirty="0"/>
              <a:t>Improve the UI &amp; UX.</a:t>
            </a:r>
          </a:p>
          <a:p>
            <a:pPr lvl="0"/>
            <a:r>
              <a:rPr lang="en-US" b="1" dirty="0"/>
              <a:t>Live tracking.</a:t>
            </a:r>
          </a:p>
          <a:p>
            <a:pPr lvl="0"/>
            <a:r>
              <a:rPr lang="en-US" b="1" dirty="0"/>
              <a:t>Shipper App must be made.</a:t>
            </a:r>
          </a:p>
          <a:p>
            <a:pPr lvl="0"/>
            <a:r>
              <a:rPr lang="en-US" b="1" dirty="0"/>
              <a:t>Sometime user don’t get notification fix this issue.</a:t>
            </a:r>
          </a:p>
          <a:p>
            <a:pPr lvl="0"/>
            <a:r>
              <a:rPr lang="en-US" b="1" dirty="0"/>
              <a:t>Enhance the security methods.</a:t>
            </a:r>
          </a:p>
          <a:p>
            <a:pPr lvl="0"/>
            <a:r>
              <a:rPr lang="en-US" b="1" dirty="0"/>
              <a:t>Normalization of database table to improve database structure &amp; easily retrieval of user data</a:t>
            </a:r>
            <a:r>
              <a:rPr lang="en-US" b="1" dirty="0" smtClean="0"/>
              <a:t>.</a:t>
            </a:r>
            <a:endParaRPr lang="en-US" b="1" dirty="0"/>
          </a:p>
          <a:p>
            <a:endParaRPr lang="en-US" b="1" dirty="0" smtClean="0"/>
          </a:p>
        </p:txBody>
      </p:sp>
    </p:spTree>
    <p:extLst>
      <p:ext uri="{BB962C8B-B14F-4D97-AF65-F5344CB8AC3E}">
        <p14:creationId xmlns:p14="http://schemas.microsoft.com/office/powerpoint/2010/main" val="2077619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1" y="228600"/>
            <a:ext cx="6512511" cy="1143000"/>
          </a:xfrm>
        </p:spPr>
        <p:txBody>
          <a:bodyPr/>
          <a:lstStyle/>
          <a:p>
            <a:r>
              <a:rPr lang="en-US" dirty="0" smtClean="0"/>
              <a:t>REFERENCE</a:t>
            </a:r>
            <a:endParaRPr lang="en-US" dirty="0"/>
          </a:p>
        </p:txBody>
      </p:sp>
      <p:sp>
        <p:nvSpPr>
          <p:cNvPr id="3" name="Content Placeholder 2"/>
          <p:cNvSpPr>
            <a:spLocks noGrp="1"/>
          </p:cNvSpPr>
          <p:nvPr>
            <p:ph sz="quarter" idx="13"/>
          </p:nvPr>
        </p:nvSpPr>
        <p:spPr>
          <a:xfrm>
            <a:off x="1447800" y="1828800"/>
            <a:ext cx="9601200" cy="4800600"/>
          </a:xfrm>
        </p:spPr>
        <p:txBody>
          <a:bodyPr>
            <a:normAutofit/>
          </a:bodyPr>
          <a:lstStyle/>
          <a:p>
            <a:r>
              <a:rPr lang="en-US" u="sng" dirty="0">
                <a:hlinkClick r:id="rId2"/>
              </a:rPr>
              <a:t>https://developer.android.com/guide</a:t>
            </a:r>
            <a:endParaRPr lang="en-US" dirty="0"/>
          </a:p>
          <a:p>
            <a:r>
              <a:rPr lang="en-US" u="sng" dirty="0">
                <a:hlinkClick r:id="rId3"/>
              </a:rPr>
              <a:t>https://www.geeksforgeeks.org</a:t>
            </a:r>
            <a:endParaRPr lang="en-US" dirty="0"/>
          </a:p>
          <a:p>
            <a:r>
              <a:rPr lang="en-US" u="sng" dirty="0">
                <a:hlinkClick r:id="rId4"/>
              </a:rPr>
              <a:t>https://www.tutorialspoint.com</a:t>
            </a:r>
            <a:endParaRPr lang="en-US" dirty="0"/>
          </a:p>
          <a:p>
            <a:r>
              <a:rPr lang="en-US" u="sng" dirty="0">
                <a:hlinkClick r:id="rId5"/>
              </a:rPr>
              <a:t>https://github.com/</a:t>
            </a:r>
            <a:endParaRPr lang="en-US" dirty="0"/>
          </a:p>
          <a:p>
            <a:r>
              <a:rPr lang="en-US" u="sng" dirty="0">
                <a:hlinkClick r:id="rId6"/>
              </a:rPr>
              <a:t>https://console.firebase.google.com/</a:t>
            </a:r>
            <a:endParaRPr lang="en-US" dirty="0"/>
          </a:p>
          <a:p>
            <a:r>
              <a:rPr lang="en-US" u="sng" dirty="0">
                <a:hlinkClick r:id="rId7"/>
              </a:rPr>
              <a:t>https://console.cloud.google.com/home/dashboard</a:t>
            </a:r>
            <a:endParaRPr lang="en-US" dirty="0"/>
          </a:p>
          <a:p>
            <a:pPr marL="45720" indent="0">
              <a:buNone/>
            </a:pPr>
            <a:endParaRPr lang="en-US" dirty="0">
              <a:solidFill>
                <a:schemeClr val="tx1"/>
              </a:solidFill>
            </a:endParaRPr>
          </a:p>
        </p:txBody>
      </p:sp>
    </p:spTree>
    <p:extLst>
      <p:ext uri="{BB962C8B-B14F-4D97-AF65-F5344CB8AC3E}">
        <p14:creationId xmlns:p14="http://schemas.microsoft.com/office/powerpoint/2010/main" val="10520681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98134" y="1447800"/>
            <a:ext cx="8212667" cy="3810000"/>
          </a:xfrm>
          <a:prstGeom prst="rect">
            <a:avLst/>
          </a:prstGeom>
        </p:spPr>
      </p:pic>
    </p:spTree>
    <p:extLst>
      <p:ext uri="{BB962C8B-B14F-4D97-AF65-F5344CB8AC3E}">
        <p14:creationId xmlns:p14="http://schemas.microsoft.com/office/powerpoint/2010/main" val="2570185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228600"/>
            <a:ext cx="6512511" cy="1143000"/>
          </a:xfrm>
        </p:spPr>
        <p:txBody>
          <a:bodyPr>
            <a:normAutofit/>
          </a:bodyPr>
          <a:lstStyle/>
          <a:p>
            <a:r>
              <a:rPr lang="en-US" dirty="0" smtClean="0"/>
              <a:t>Software &amp; Hardware</a:t>
            </a:r>
            <a:br>
              <a:rPr lang="en-US" dirty="0" smtClean="0"/>
            </a:br>
            <a:r>
              <a:rPr lang="en-US" dirty="0" smtClean="0"/>
              <a:t>Requirement</a:t>
            </a:r>
            <a:endParaRPr lang="en-US" dirty="0"/>
          </a:p>
        </p:txBody>
      </p:sp>
      <p:sp>
        <p:nvSpPr>
          <p:cNvPr id="3" name="Content Placeholder 2"/>
          <p:cNvSpPr>
            <a:spLocks noGrp="1"/>
          </p:cNvSpPr>
          <p:nvPr>
            <p:ph sz="quarter" idx="13"/>
          </p:nvPr>
        </p:nvSpPr>
        <p:spPr>
          <a:xfrm>
            <a:off x="990600" y="1482436"/>
            <a:ext cx="5257800" cy="4114800"/>
          </a:xfrm>
        </p:spPr>
        <p:txBody>
          <a:bodyPr>
            <a:normAutofit fontScale="77500" lnSpcReduction="20000"/>
          </a:bodyPr>
          <a:lstStyle/>
          <a:p>
            <a:pPr marL="45720" indent="0">
              <a:buNone/>
            </a:pPr>
            <a:r>
              <a:rPr lang="en-US" sz="3600" b="1" dirty="0"/>
              <a:t>Software </a:t>
            </a:r>
            <a:r>
              <a:rPr lang="en-US" sz="3600" b="1" dirty="0" smtClean="0"/>
              <a:t>Requirement:</a:t>
            </a:r>
          </a:p>
          <a:p>
            <a:pPr lvl="0">
              <a:buFont typeface="Wingdings" panose="05000000000000000000" pitchFamily="2" charset="2"/>
              <a:buChar char="q"/>
            </a:pPr>
            <a:r>
              <a:rPr lang="en-US" sz="2600" dirty="0"/>
              <a:t>WINDOWS OS( </a:t>
            </a:r>
            <a:r>
              <a:rPr lang="en-US" sz="2600" dirty="0" err="1"/>
              <a:t>xp</a:t>
            </a:r>
            <a:r>
              <a:rPr lang="en-US" sz="2600" dirty="0"/>
              <a:t> and above), Linux, Mac </a:t>
            </a:r>
            <a:r>
              <a:rPr lang="en-US" sz="2600" dirty="0" smtClean="0"/>
              <a:t>OS.</a:t>
            </a:r>
          </a:p>
          <a:p>
            <a:pPr lvl="0">
              <a:buFont typeface="Wingdings" panose="05000000000000000000" pitchFamily="2" charset="2"/>
              <a:buChar char="q"/>
            </a:pPr>
            <a:r>
              <a:rPr lang="en-US" sz="2600" dirty="0" smtClean="0"/>
              <a:t>Any </a:t>
            </a:r>
            <a:r>
              <a:rPr lang="en-US" sz="2600" dirty="0"/>
              <a:t>Browser for accessing Firebase &amp; some Google and other </a:t>
            </a:r>
            <a:r>
              <a:rPr lang="en-US" sz="2600" dirty="0" smtClean="0"/>
              <a:t>APIs.</a:t>
            </a:r>
          </a:p>
          <a:p>
            <a:pPr lvl="0">
              <a:buFont typeface="Wingdings" panose="05000000000000000000" pitchFamily="2" charset="2"/>
              <a:buChar char="q"/>
            </a:pPr>
            <a:r>
              <a:rPr lang="en-US" sz="2600" dirty="0" smtClean="0"/>
              <a:t>Android </a:t>
            </a:r>
            <a:r>
              <a:rPr lang="en-US" sz="2600" dirty="0"/>
              <a:t>Studio Latest Version with latest SDK </a:t>
            </a:r>
            <a:r>
              <a:rPr lang="en-US" sz="2600" dirty="0" smtClean="0"/>
              <a:t>tools.</a:t>
            </a:r>
          </a:p>
          <a:p>
            <a:pPr lvl="0">
              <a:buFont typeface="Wingdings" panose="05000000000000000000" pitchFamily="2" charset="2"/>
              <a:buChar char="q"/>
            </a:pPr>
            <a:r>
              <a:rPr lang="en-US" sz="2600" dirty="0" smtClean="0"/>
              <a:t>SQLite </a:t>
            </a:r>
            <a:r>
              <a:rPr lang="en-US" sz="2600" dirty="0"/>
              <a:t>DB </a:t>
            </a:r>
            <a:r>
              <a:rPr lang="en-US" sz="2600" dirty="0" smtClean="0"/>
              <a:t>Browser.</a:t>
            </a:r>
          </a:p>
          <a:p>
            <a:pPr lvl="0">
              <a:buFont typeface="Wingdings" panose="05000000000000000000" pitchFamily="2" charset="2"/>
              <a:buChar char="q"/>
            </a:pPr>
            <a:r>
              <a:rPr lang="en-US" sz="2600" dirty="0" smtClean="0"/>
              <a:t>ARC </a:t>
            </a:r>
            <a:r>
              <a:rPr lang="en-US" sz="2600" dirty="0"/>
              <a:t>tool &amp; AVD(android virtual device) for testing.</a:t>
            </a:r>
          </a:p>
          <a:p>
            <a:pPr marL="45720" indent="0">
              <a:buNone/>
            </a:pPr>
            <a:endParaRPr lang="en-US" sz="3200" dirty="0"/>
          </a:p>
          <a:p>
            <a:pPr marL="45720" indent="0">
              <a:buNone/>
            </a:pPr>
            <a:endParaRPr lang="en-US" sz="3200" dirty="0"/>
          </a:p>
        </p:txBody>
      </p:sp>
      <p:sp>
        <p:nvSpPr>
          <p:cNvPr id="4" name="TextBox 3"/>
          <p:cNvSpPr txBox="1"/>
          <p:nvPr/>
        </p:nvSpPr>
        <p:spPr>
          <a:xfrm>
            <a:off x="6172200" y="1447800"/>
            <a:ext cx="4953000" cy="3447098"/>
          </a:xfrm>
          <a:prstGeom prst="rect">
            <a:avLst/>
          </a:prstGeom>
          <a:noFill/>
        </p:spPr>
        <p:txBody>
          <a:bodyPr wrap="square" rtlCol="0">
            <a:spAutoFit/>
          </a:bodyPr>
          <a:lstStyle/>
          <a:p>
            <a:pPr marL="45720" indent="0">
              <a:buNone/>
            </a:pPr>
            <a:r>
              <a:rPr lang="en-US" sz="2800" b="1" dirty="0" smtClean="0"/>
              <a:t>HARDWARE REQUIREMENT:</a:t>
            </a:r>
          </a:p>
          <a:p>
            <a:pPr marL="45720" indent="0">
              <a:buNone/>
            </a:pPr>
            <a:endParaRPr lang="en-US" sz="2800" b="1" dirty="0" smtClean="0"/>
          </a:p>
          <a:p>
            <a:pPr marL="342900" lvl="0" indent="-342900">
              <a:buFont typeface="Wingdings" panose="05000000000000000000" pitchFamily="2" charset="2"/>
              <a:buChar char="q"/>
            </a:pPr>
            <a:r>
              <a:rPr lang="en-US" sz="2400" dirty="0" smtClean="0"/>
              <a:t>1.8 </a:t>
            </a:r>
            <a:r>
              <a:rPr lang="en-US" sz="2400" dirty="0"/>
              <a:t>GHz Processors and above </a:t>
            </a:r>
            <a:endParaRPr lang="en-US" sz="2400" dirty="0" smtClean="0"/>
          </a:p>
          <a:p>
            <a:pPr marL="342900" lvl="0" indent="-342900">
              <a:buFont typeface="Wingdings" panose="05000000000000000000" pitchFamily="2" charset="2"/>
              <a:buChar char="q"/>
            </a:pPr>
            <a:r>
              <a:rPr lang="en-US" sz="2400" dirty="0" smtClean="0"/>
              <a:t>RAM </a:t>
            </a:r>
            <a:r>
              <a:rPr lang="en-US" sz="2400" dirty="0"/>
              <a:t>4 GB and </a:t>
            </a:r>
            <a:r>
              <a:rPr lang="en-US" sz="2400" dirty="0" smtClean="0"/>
              <a:t>above</a:t>
            </a:r>
          </a:p>
          <a:p>
            <a:pPr marL="342900" lvl="0" indent="-342900">
              <a:buFont typeface="Wingdings" panose="05000000000000000000" pitchFamily="2" charset="2"/>
              <a:buChar char="q"/>
            </a:pPr>
            <a:r>
              <a:rPr lang="en-US" sz="2400" dirty="0" smtClean="0"/>
              <a:t>HDD </a:t>
            </a:r>
            <a:r>
              <a:rPr lang="en-US" sz="2400" dirty="0"/>
              <a:t>40 GB hard disk space </a:t>
            </a:r>
            <a:r>
              <a:rPr lang="en-US" sz="2400" dirty="0" smtClean="0"/>
              <a:t>and above</a:t>
            </a:r>
          </a:p>
          <a:p>
            <a:pPr marL="342900" lvl="0" indent="-342900">
              <a:buFont typeface="Wingdings" panose="05000000000000000000" pitchFamily="2" charset="2"/>
              <a:buChar char="q"/>
            </a:pPr>
            <a:r>
              <a:rPr lang="en-US" sz="2400" dirty="0" smtClean="0"/>
              <a:t>An </a:t>
            </a:r>
            <a:r>
              <a:rPr lang="en-US" sz="2400" dirty="0"/>
              <a:t>Android Smartphone with Android OS lollipop or higher.</a:t>
            </a:r>
          </a:p>
          <a:p>
            <a:endParaRPr lang="en-US" dirty="0"/>
          </a:p>
        </p:txBody>
      </p:sp>
    </p:spTree>
    <p:extLst>
      <p:ext uri="{BB962C8B-B14F-4D97-AF65-F5344CB8AC3E}">
        <p14:creationId xmlns:p14="http://schemas.microsoft.com/office/powerpoint/2010/main" val="34716906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909" y="-27709"/>
            <a:ext cx="6512511" cy="1143000"/>
          </a:xfrm>
        </p:spPr>
        <p:txBody>
          <a:bodyPr/>
          <a:lstStyle/>
          <a:p>
            <a:r>
              <a:rPr lang="en-US" dirty="0" smtClean="0"/>
              <a:t>Data Flow Diagram</a:t>
            </a:r>
            <a:endParaRPr lang="en-US" dirty="0"/>
          </a:p>
        </p:txBody>
      </p:sp>
      <p:sp>
        <p:nvSpPr>
          <p:cNvPr id="162" name="Rectangle 121"/>
          <p:cNvSpPr>
            <a:spLocks noChangeArrowheads="1"/>
          </p:cNvSpPr>
          <p:nvPr/>
        </p:nvSpPr>
        <p:spPr bwMode="auto">
          <a:xfrm>
            <a:off x="7052598" y="93062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endParaRPr lang="en-US" altLang="en-US">
              <a:latin typeface="Arial" panose="020B0604020202020204" pitchFamily="34" charset="0"/>
            </a:endParaRPr>
          </a:p>
        </p:txBody>
      </p:sp>
      <p:grpSp>
        <p:nvGrpSpPr>
          <p:cNvPr id="27" name="Group 26"/>
          <p:cNvGrpSpPr/>
          <p:nvPr/>
        </p:nvGrpSpPr>
        <p:grpSpPr>
          <a:xfrm>
            <a:off x="1600200" y="1447800"/>
            <a:ext cx="8763000" cy="4338843"/>
            <a:chOff x="0" y="0"/>
            <a:chExt cx="5783580" cy="2727960"/>
          </a:xfrm>
        </p:grpSpPr>
        <p:sp>
          <p:nvSpPr>
            <p:cNvPr id="28" name="Rectangle 27"/>
            <p:cNvSpPr/>
            <p:nvPr/>
          </p:nvSpPr>
          <p:spPr>
            <a:xfrm>
              <a:off x="2087880" y="0"/>
              <a:ext cx="145542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Welcome Activity</a:t>
              </a:r>
            </a:p>
          </p:txBody>
        </p:sp>
        <p:cxnSp>
          <p:nvCxnSpPr>
            <p:cNvPr id="29" name="Straight Connector 28"/>
            <p:cNvCxnSpPr/>
            <p:nvPr/>
          </p:nvCxnSpPr>
          <p:spPr>
            <a:xfrm>
              <a:off x="1676400" y="533400"/>
              <a:ext cx="22860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a:off x="1676400" y="5334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3939540" y="5334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31"/>
            <p:cNvSpPr/>
            <p:nvPr/>
          </p:nvSpPr>
          <p:spPr>
            <a:xfrm>
              <a:off x="1135380" y="731520"/>
              <a:ext cx="108204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Sign Up</a:t>
              </a:r>
            </a:p>
          </p:txBody>
        </p:sp>
        <p:sp>
          <p:nvSpPr>
            <p:cNvPr id="33" name="Rectangle 32"/>
            <p:cNvSpPr/>
            <p:nvPr/>
          </p:nvSpPr>
          <p:spPr>
            <a:xfrm>
              <a:off x="3413760" y="731520"/>
              <a:ext cx="108204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Sign In</a:t>
              </a:r>
            </a:p>
          </p:txBody>
        </p:sp>
        <p:cxnSp>
          <p:nvCxnSpPr>
            <p:cNvPr id="34" name="Straight Arrow Connector 33"/>
            <p:cNvCxnSpPr/>
            <p:nvPr/>
          </p:nvCxnSpPr>
          <p:spPr>
            <a:xfrm>
              <a:off x="2796540" y="3429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ounded Rectangle 34"/>
            <p:cNvSpPr/>
            <p:nvPr/>
          </p:nvSpPr>
          <p:spPr>
            <a:xfrm>
              <a:off x="1135380" y="1303020"/>
              <a:ext cx="1028700" cy="73914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Add data to firebase database</a:t>
              </a:r>
            </a:p>
          </p:txBody>
        </p:sp>
        <p:sp>
          <p:nvSpPr>
            <p:cNvPr id="36" name="Rounded Rectangle 35"/>
            <p:cNvSpPr/>
            <p:nvPr/>
          </p:nvSpPr>
          <p:spPr>
            <a:xfrm>
              <a:off x="3467100" y="1303020"/>
              <a:ext cx="1028700" cy="73914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Verify the data and login</a:t>
              </a:r>
            </a:p>
          </p:txBody>
        </p:sp>
        <p:cxnSp>
          <p:nvCxnSpPr>
            <p:cNvPr id="37" name="Straight Arrow Connector 36"/>
            <p:cNvCxnSpPr/>
            <p:nvPr/>
          </p:nvCxnSpPr>
          <p:spPr>
            <a:xfrm>
              <a:off x="1676400" y="11049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3977640" y="11049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9" name="Group 38"/>
            <p:cNvGrpSpPr/>
            <p:nvPr/>
          </p:nvGrpSpPr>
          <p:grpSpPr>
            <a:xfrm>
              <a:off x="0" y="1363980"/>
              <a:ext cx="891540" cy="358140"/>
              <a:chOff x="0" y="0"/>
              <a:chExt cx="891540" cy="358140"/>
            </a:xfrm>
          </p:grpSpPr>
          <p:sp>
            <p:nvSpPr>
              <p:cNvPr id="46" name="Left Bracket 45"/>
              <p:cNvSpPr/>
              <p:nvPr/>
            </p:nvSpPr>
            <p:spPr>
              <a:xfrm>
                <a:off x="0" y="0"/>
                <a:ext cx="891540" cy="358140"/>
              </a:xfrm>
              <a:prstGeom prst="leftBracket">
                <a:avLst/>
              </a:prstGeom>
            </p:spPr>
            <p:style>
              <a:lnRef idx="2">
                <a:schemeClr val="dk1"/>
              </a:lnRef>
              <a:fillRef idx="0">
                <a:schemeClr val="dk1"/>
              </a:fillRef>
              <a:effectRef idx="1">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7" name="Straight Connector 46"/>
              <p:cNvCxnSpPr/>
              <p:nvPr/>
            </p:nvCxnSpPr>
            <p:spPr>
              <a:xfrm>
                <a:off x="129540" y="0"/>
                <a:ext cx="0" cy="358140"/>
              </a:xfrm>
              <a:prstGeom prst="line">
                <a:avLst/>
              </a:prstGeom>
            </p:spPr>
            <p:style>
              <a:lnRef idx="2">
                <a:schemeClr val="dk1"/>
              </a:lnRef>
              <a:fillRef idx="0">
                <a:schemeClr val="dk1"/>
              </a:fillRef>
              <a:effectRef idx="1">
                <a:schemeClr val="dk1"/>
              </a:effectRef>
              <a:fontRef idx="minor">
                <a:schemeClr val="tx1"/>
              </a:fontRef>
            </p:style>
          </p:cxnSp>
        </p:grpSp>
        <p:grpSp>
          <p:nvGrpSpPr>
            <p:cNvPr id="40" name="Group 39"/>
            <p:cNvGrpSpPr/>
            <p:nvPr/>
          </p:nvGrpSpPr>
          <p:grpSpPr>
            <a:xfrm>
              <a:off x="4892040" y="1386840"/>
              <a:ext cx="891540" cy="358140"/>
              <a:chOff x="0" y="0"/>
              <a:chExt cx="891540" cy="358140"/>
            </a:xfrm>
          </p:grpSpPr>
          <p:sp>
            <p:nvSpPr>
              <p:cNvPr id="44" name="Left Bracket 43"/>
              <p:cNvSpPr/>
              <p:nvPr/>
            </p:nvSpPr>
            <p:spPr>
              <a:xfrm>
                <a:off x="0" y="0"/>
                <a:ext cx="891540" cy="358140"/>
              </a:xfrm>
              <a:prstGeom prst="leftBracket">
                <a:avLst/>
              </a:prstGeom>
            </p:spPr>
            <p:style>
              <a:lnRef idx="2">
                <a:schemeClr val="dk1"/>
              </a:lnRef>
              <a:fillRef idx="0">
                <a:schemeClr val="dk1"/>
              </a:fillRef>
              <a:effectRef idx="1">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5" name="Straight Connector 44"/>
              <p:cNvCxnSpPr/>
              <p:nvPr/>
            </p:nvCxnSpPr>
            <p:spPr>
              <a:xfrm>
                <a:off x="129540" y="0"/>
                <a:ext cx="0" cy="358140"/>
              </a:xfrm>
              <a:prstGeom prst="line">
                <a:avLst/>
              </a:prstGeom>
            </p:spPr>
            <p:style>
              <a:lnRef idx="2">
                <a:schemeClr val="dk1"/>
              </a:lnRef>
              <a:fillRef idx="0">
                <a:schemeClr val="dk1"/>
              </a:fillRef>
              <a:effectRef idx="1">
                <a:schemeClr val="dk1"/>
              </a:effectRef>
              <a:fontRef idx="minor">
                <a:schemeClr val="tx1"/>
              </a:fontRef>
            </p:style>
          </p:cxnSp>
        </p:grpSp>
        <p:sp>
          <p:nvSpPr>
            <p:cNvPr id="41" name="Rectangle 40"/>
            <p:cNvSpPr/>
            <p:nvPr/>
          </p:nvSpPr>
          <p:spPr>
            <a:xfrm>
              <a:off x="2217420" y="2385060"/>
              <a:ext cx="108204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Times New Roman" panose="02020603050405020304" pitchFamily="18" charset="0"/>
                </a:rPr>
                <a:t>Home Activity</a:t>
              </a:r>
            </a:p>
          </p:txBody>
        </p:sp>
        <p:cxnSp>
          <p:nvCxnSpPr>
            <p:cNvPr id="42" name="Straight Arrow Connector 41"/>
            <p:cNvCxnSpPr/>
            <p:nvPr/>
          </p:nvCxnSpPr>
          <p:spPr>
            <a:xfrm>
              <a:off x="2087880" y="2042160"/>
              <a:ext cx="335280" cy="3429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3139440" y="1988820"/>
              <a:ext cx="335280" cy="3962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 name="TextBox 2"/>
          <p:cNvSpPr txBox="1"/>
          <p:nvPr/>
        </p:nvSpPr>
        <p:spPr>
          <a:xfrm>
            <a:off x="1371600" y="1115291"/>
            <a:ext cx="2057400" cy="646331"/>
          </a:xfrm>
          <a:prstGeom prst="rect">
            <a:avLst/>
          </a:prstGeom>
          <a:noFill/>
        </p:spPr>
        <p:txBody>
          <a:bodyPr wrap="square" rtlCol="0">
            <a:spAutoFit/>
          </a:bodyPr>
          <a:lstStyle/>
          <a:p>
            <a:r>
              <a:rPr lang="en-US" b="1" u="sng" dirty="0" smtClean="0"/>
              <a:t>Client App: </a:t>
            </a:r>
            <a:r>
              <a:rPr lang="en-US" dirty="0" smtClean="0"/>
              <a:t>First Screen of app</a:t>
            </a:r>
            <a:endParaRPr lang="en-US" dirty="0"/>
          </a:p>
        </p:txBody>
      </p:sp>
    </p:spTree>
    <p:extLst>
      <p:ext uri="{BB962C8B-B14F-4D97-AF65-F5344CB8AC3E}">
        <p14:creationId xmlns:p14="http://schemas.microsoft.com/office/powerpoint/2010/main" val="216675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860981" y="959847"/>
            <a:ext cx="5105400" cy="5181600"/>
            <a:chOff x="0" y="0"/>
            <a:chExt cx="4335780" cy="2766060"/>
          </a:xfrm>
        </p:grpSpPr>
        <p:sp>
          <p:nvSpPr>
            <p:cNvPr id="45" name="Rectangle 44"/>
            <p:cNvSpPr/>
            <p:nvPr/>
          </p:nvSpPr>
          <p:spPr>
            <a:xfrm>
              <a:off x="1699260" y="0"/>
              <a:ext cx="108204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ea typeface="Calibri" panose="020F0502020204030204" pitchFamily="34" charset="0"/>
                  <a:cs typeface="Times New Roman" panose="02020603050405020304" pitchFamily="18" charset="0"/>
                </a:rPr>
                <a:t>Home Activity</a:t>
              </a:r>
            </a:p>
          </p:txBody>
        </p:sp>
        <p:sp>
          <p:nvSpPr>
            <p:cNvPr id="46" name="Rounded Rectangle 45"/>
            <p:cNvSpPr/>
            <p:nvPr/>
          </p:nvSpPr>
          <p:spPr>
            <a:xfrm>
              <a:off x="1554480" y="556260"/>
              <a:ext cx="1310640" cy="5638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b="1" dirty="0">
                  <a:effectLst/>
                  <a:ea typeface="Calibri" panose="020F0502020204030204" pitchFamily="34" charset="0"/>
                  <a:cs typeface="Times New Roman" panose="02020603050405020304" pitchFamily="18" charset="0"/>
                </a:rPr>
                <a:t>Click Menu Item or Banner Item</a:t>
              </a:r>
            </a:p>
          </p:txBody>
        </p:sp>
        <p:cxnSp>
          <p:nvCxnSpPr>
            <p:cNvPr id="47" name="Straight Arrow Connector 46"/>
            <p:cNvCxnSpPr/>
            <p:nvPr/>
          </p:nvCxnSpPr>
          <p:spPr>
            <a:xfrm>
              <a:off x="2194560" y="342900"/>
              <a:ext cx="0" cy="19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2186940" y="112776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Rectangle 48"/>
            <p:cNvSpPr/>
            <p:nvPr/>
          </p:nvSpPr>
          <p:spPr>
            <a:xfrm>
              <a:off x="1367789" y="1440180"/>
              <a:ext cx="1638300" cy="3048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ea typeface="Calibri" panose="020F0502020204030204" pitchFamily="34" charset="0"/>
                  <a:cs typeface="Times New Roman" panose="02020603050405020304" pitchFamily="18" charset="0"/>
                </a:rPr>
                <a:t>Sub-category activity</a:t>
              </a:r>
            </a:p>
          </p:txBody>
        </p:sp>
        <p:cxnSp>
          <p:nvCxnSpPr>
            <p:cNvPr id="50" name="Straight Arrow Connector 49"/>
            <p:cNvCxnSpPr/>
            <p:nvPr/>
          </p:nvCxnSpPr>
          <p:spPr>
            <a:xfrm>
              <a:off x="2186940" y="169926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Rounded Rectangle 50"/>
            <p:cNvSpPr/>
            <p:nvPr/>
          </p:nvSpPr>
          <p:spPr>
            <a:xfrm>
              <a:off x="1661160" y="2019300"/>
              <a:ext cx="1196340" cy="74676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b="1" dirty="0">
                  <a:effectLst/>
                  <a:ea typeface="Calibri" panose="020F0502020204030204" pitchFamily="34" charset="0"/>
                  <a:cs typeface="Times New Roman" panose="02020603050405020304" pitchFamily="18" charset="0"/>
                </a:rPr>
                <a:t>Add to cart or give review or comment</a:t>
              </a:r>
            </a:p>
          </p:txBody>
        </p:sp>
        <p:cxnSp>
          <p:nvCxnSpPr>
            <p:cNvPr id="52" name="Straight Arrow Connector 51"/>
            <p:cNvCxnSpPr/>
            <p:nvPr/>
          </p:nvCxnSpPr>
          <p:spPr>
            <a:xfrm>
              <a:off x="2865120" y="2377440"/>
              <a:ext cx="388620" cy="76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p:cNvCxnSpPr/>
            <p:nvPr/>
          </p:nvCxnSpPr>
          <p:spPr>
            <a:xfrm flipH="1">
              <a:off x="1287780" y="2385060"/>
              <a:ext cx="3733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Rectangle 53"/>
            <p:cNvSpPr/>
            <p:nvPr/>
          </p:nvSpPr>
          <p:spPr>
            <a:xfrm>
              <a:off x="3253740" y="2247900"/>
              <a:ext cx="108204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ea typeface="Calibri" panose="020F0502020204030204" pitchFamily="34" charset="0"/>
                  <a:cs typeface="Times New Roman" panose="02020603050405020304" pitchFamily="18" charset="0"/>
                </a:rPr>
                <a:t>Cart Activity</a:t>
              </a:r>
            </a:p>
          </p:txBody>
        </p:sp>
        <p:sp>
          <p:nvSpPr>
            <p:cNvPr id="55" name="Rectangle 54"/>
            <p:cNvSpPr/>
            <p:nvPr/>
          </p:nvSpPr>
          <p:spPr>
            <a:xfrm>
              <a:off x="0" y="2247900"/>
              <a:ext cx="1325880" cy="3429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b="1" dirty="0">
                  <a:effectLst/>
                  <a:ea typeface="Calibri" panose="020F0502020204030204" pitchFamily="34" charset="0"/>
                  <a:cs typeface="Times New Roman" panose="02020603050405020304" pitchFamily="18" charset="0"/>
                </a:rPr>
                <a:t>Comment Activity</a:t>
              </a:r>
            </a:p>
          </p:txBody>
        </p:sp>
      </p:grpSp>
      <p:grpSp>
        <p:nvGrpSpPr>
          <p:cNvPr id="56" name="Group 55"/>
          <p:cNvGrpSpPr/>
          <p:nvPr/>
        </p:nvGrpSpPr>
        <p:grpSpPr>
          <a:xfrm>
            <a:off x="6553200" y="850531"/>
            <a:ext cx="4267200" cy="5071919"/>
            <a:chOff x="0" y="0"/>
            <a:chExt cx="1478280" cy="3124200"/>
          </a:xfrm>
        </p:grpSpPr>
        <p:sp>
          <p:nvSpPr>
            <p:cNvPr id="57" name="Rectangle 56"/>
            <p:cNvSpPr/>
            <p:nvPr/>
          </p:nvSpPr>
          <p:spPr>
            <a:xfrm>
              <a:off x="243840" y="0"/>
              <a:ext cx="10820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Cart Activity</a:t>
              </a:r>
            </a:p>
          </p:txBody>
        </p:sp>
        <p:cxnSp>
          <p:nvCxnSpPr>
            <p:cNvPr id="58" name="Straight Arrow Connector 57"/>
            <p:cNvCxnSpPr/>
            <p:nvPr/>
          </p:nvCxnSpPr>
          <p:spPr>
            <a:xfrm>
              <a:off x="762000" y="34290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ounded Rectangle 58"/>
            <p:cNvSpPr/>
            <p:nvPr/>
          </p:nvSpPr>
          <p:spPr>
            <a:xfrm>
              <a:off x="45720" y="670560"/>
              <a:ext cx="1432560" cy="32004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3200" b="1" dirty="0">
                  <a:effectLst/>
                  <a:ea typeface="Calibri" panose="020F0502020204030204" pitchFamily="34" charset="0"/>
                  <a:cs typeface="Times New Roman" panose="02020603050405020304" pitchFamily="18" charset="0"/>
                </a:rPr>
                <a:t>Place order </a:t>
              </a:r>
            </a:p>
          </p:txBody>
        </p:sp>
        <p:sp>
          <p:nvSpPr>
            <p:cNvPr id="60" name="Rounded Rectangle 59"/>
            <p:cNvSpPr/>
            <p:nvPr/>
          </p:nvSpPr>
          <p:spPr>
            <a:xfrm>
              <a:off x="0" y="1950720"/>
              <a:ext cx="1478280" cy="52578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ea typeface="Calibri" panose="020F0502020204030204" pitchFamily="34" charset="0"/>
                  <a:cs typeface="Times New Roman" panose="02020603050405020304" pitchFamily="18" charset="0"/>
                </a:rPr>
                <a:t>Payment Gateway &amp; processing order</a:t>
              </a:r>
            </a:p>
          </p:txBody>
        </p:sp>
        <p:sp>
          <p:nvSpPr>
            <p:cNvPr id="61" name="Rectangle 60"/>
            <p:cNvSpPr/>
            <p:nvPr/>
          </p:nvSpPr>
          <p:spPr>
            <a:xfrm>
              <a:off x="167640" y="1310640"/>
              <a:ext cx="128016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Order Dialog box</a:t>
              </a:r>
            </a:p>
          </p:txBody>
        </p:sp>
        <p:cxnSp>
          <p:nvCxnSpPr>
            <p:cNvPr id="62" name="Straight Arrow Connector 61"/>
            <p:cNvCxnSpPr/>
            <p:nvPr/>
          </p:nvCxnSpPr>
          <p:spPr>
            <a:xfrm>
              <a:off x="762000" y="99060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p:cNvCxnSpPr/>
            <p:nvPr/>
          </p:nvCxnSpPr>
          <p:spPr>
            <a:xfrm>
              <a:off x="762000" y="165354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p:cNvCxnSpPr/>
            <p:nvPr/>
          </p:nvCxnSpPr>
          <p:spPr>
            <a:xfrm>
              <a:off x="723900" y="247650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5" name="Rectangle 64"/>
            <p:cNvSpPr/>
            <p:nvPr/>
          </p:nvSpPr>
          <p:spPr>
            <a:xfrm>
              <a:off x="175260" y="2781300"/>
              <a:ext cx="10820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Home Activity</a:t>
              </a:r>
            </a:p>
          </p:txBody>
        </p:sp>
      </p:grpSp>
      <p:sp>
        <p:nvSpPr>
          <p:cNvPr id="66" name="TextBox 65"/>
          <p:cNvSpPr txBox="1"/>
          <p:nvPr/>
        </p:nvSpPr>
        <p:spPr>
          <a:xfrm>
            <a:off x="489026" y="1096354"/>
            <a:ext cx="1624588" cy="369332"/>
          </a:xfrm>
          <a:prstGeom prst="rect">
            <a:avLst/>
          </a:prstGeom>
          <a:noFill/>
        </p:spPr>
        <p:txBody>
          <a:bodyPr wrap="square" rtlCol="0">
            <a:spAutoFit/>
          </a:bodyPr>
          <a:lstStyle/>
          <a:p>
            <a:r>
              <a:rPr lang="en-US" b="1" u="sng" dirty="0" smtClean="0"/>
              <a:t>Home Activity:</a:t>
            </a:r>
            <a:endParaRPr lang="en-US" b="1" u="sng" dirty="0"/>
          </a:p>
        </p:txBody>
      </p:sp>
      <p:sp>
        <p:nvSpPr>
          <p:cNvPr id="67" name="TextBox 66"/>
          <p:cNvSpPr txBox="1"/>
          <p:nvPr/>
        </p:nvSpPr>
        <p:spPr>
          <a:xfrm>
            <a:off x="5309734" y="1037873"/>
            <a:ext cx="1624588" cy="369332"/>
          </a:xfrm>
          <a:prstGeom prst="rect">
            <a:avLst/>
          </a:prstGeom>
          <a:noFill/>
        </p:spPr>
        <p:txBody>
          <a:bodyPr wrap="square" rtlCol="0">
            <a:spAutoFit/>
          </a:bodyPr>
          <a:lstStyle/>
          <a:p>
            <a:r>
              <a:rPr lang="en-US" b="1" u="sng" dirty="0" smtClean="0"/>
              <a:t>Cart Activity:</a:t>
            </a:r>
            <a:endParaRPr lang="en-US" b="1" u="sng" dirty="0"/>
          </a:p>
        </p:txBody>
      </p:sp>
    </p:spTree>
    <p:extLst>
      <p:ext uri="{BB962C8B-B14F-4D97-AF65-F5344CB8AC3E}">
        <p14:creationId xmlns:p14="http://schemas.microsoft.com/office/powerpoint/2010/main" val="22982767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381000"/>
            <a:ext cx="3733800" cy="400110"/>
          </a:xfrm>
          <a:prstGeom prst="rect">
            <a:avLst/>
          </a:prstGeom>
          <a:noFill/>
        </p:spPr>
        <p:txBody>
          <a:bodyPr wrap="square" rtlCol="0">
            <a:spAutoFit/>
          </a:bodyPr>
          <a:lstStyle/>
          <a:p>
            <a:r>
              <a:rPr lang="en-US" sz="2000" b="1" u="sng" dirty="0" smtClean="0"/>
              <a:t>Server App:</a:t>
            </a:r>
            <a:endParaRPr lang="en-US" sz="2000" b="1" u="sng" dirty="0"/>
          </a:p>
        </p:txBody>
      </p:sp>
      <p:sp>
        <p:nvSpPr>
          <p:cNvPr id="5" name="Rectangle 4"/>
          <p:cNvSpPr/>
          <p:nvPr/>
        </p:nvSpPr>
        <p:spPr>
          <a:xfrm>
            <a:off x="774148" y="914400"/>
            <a:ext cx="1896032" cy="369332"/>
          </a:xfrm>
          <a:prstGeom prst="rect">
            <a:avLst/>
          </a:prstGeom>
        </p:spPr>
        <p:txBody>
          <a:bodyPr wrap="none">
            <a:spAutoFit/>
          </a:bodyPr>
          <a:lstStyle/>
          <a:p>
            <a:r>
              <a:rPr lang="en-US" b="1" dirty="0">
                <a:ea typeface="Calibri" panose="020F0502020204030204" pitchFamily="34" charset="0"/>
                <a:cs typeface="Calibri" panose="020F0502020204030204" pitchFamily="34" charset="0"/>
              </a:rPr>
              <a:t>Welcome </a:t>
            </a:r>
            <a:r>
              <a:rPr lang="en-US" b="1" dirty="0" smtClean="0">
                <a:ea typeface="Calibri" panose="020F0502020204030204" pitchFamily="34" charset="0"/>
                <a:cs typeface="Calibri" panose="020F0502020204030204" pitchFamily="34" charset="0"/>
              </a:rPr>
              <a:t>Activity:</a:t>
            </a:r>
            <a:endParaRPr lang="en-US" dirty="0"/>
          </a:p>
        </p:txBody>
      </p:sp>
      <p:grpSp>
        <p:nvGrpSpPr>
          <p:cNvPr id="6" name="Group 5"/>
          <p:cNvGrpSpPr/>
          <p:nvPr/>
        </p:nvGrpSpPr>
        <p:grpSpPr>
          <a:xfrm>
            <a:off x="681694" y="1676842"/>
            <a:ext cx="3530600" cy="3961958"/>
            <a:chOff x="0" y="0"/>
            <a:chExt cx="2346960" cy="1958553"/>
          </a:xfrm>
        </p:grpSpPr>
        <p:sp>
          <p:nvSpPr>
            <p:cNvPr id="7" name="Rectangle 6"/>
            <p:cNvSpPr/>
            <p:nvPr/>
          </p:nvSpPr>
          <p:spPr>
            <a:xfrm>
              <a:off x="0" y="0"/>
              <a:ext cx="145542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Welcome Activity</a:t>
              </a:r>
            </a:p>
          </p:txBody>
        </p:sp>
        <p:cxnSp>
          <p:nvCxnSpPr>
            <p:cNvPr id="8" name="Straight Arrow Connector 7"/>
            <p:cNvCxnSpPr/>
            <p:nvPr/>
          </p:nvCxnSpPr>
          <p:spPr>
            <a:xfrm>
              <a:off x="716280" y="29718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ounded Rectangle 8"/>
            <p:cNvSpPr/>
            <p:nvPr/>
          </p:nvSpPr>
          <p:spPr>
            <a:xfrm>
              <a:off x="175260" y="624840"/>
              <a:ext cx="1028700" cy="73914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ea typeface="Calibri" panose="020F0502020204030204" pitchFamily="34" charset="0"/>
                  <a:cs typeface="Times New Roman" panose="02020603050405020304" pitchFamily="18" charset="0"/>
                </a:rPr>
                <a:t>Verify the data and login</a:t>
              </a:r>
            </a:p>
          </p:txBody>
        </p:sp>
        <p:sp>
          <p:nvSpPr>
            <p:cNvPr id="10" name="Rectangle 9"/>
            <p:cNvSpPr/>
            <p:nvPr/>
          </p:nvSpPr>
          <p:spPr>
            <a:xfrm>
              <a:off x="198120" y="1653540"/>
              <a:ext cx="1123722" cy="305013"/>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Home Activity</a:t>
              </a:r>
            </a:p>
          </p:txBody>
        </p:sp>
        <p:cxnSp>
          <p:nvCxnSpPr>
            <p:cNvPr id="11" name="Straight Arrow Connector 10"/>
            <p:cNvCxnSpPr/>
            <p:nvPr/>
          </p:nvCxnSpPr>
          <p:spPr>
            <a:xfrm>
              <a:off x="716280" y="136398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Left Bracket 11"/>
            <p:cNvSpPr/>
            <p:nvPr/>
          </p:nvSpPr>
          <p:spPr>
            <a:xfrm>
              <a:off x="1455420" y="838200"/>
              <a:ext cx="891540" cy="358140"/>
            </a:xfrm>
            <a:prstGeom prst="leftBracket">
              <a:avLst/>
            </a:prstGeom>
          </p:spPr>
          <p:style>
            <a:lnRef idx="2">
              <a:schemeClr val="dk1"/>
            </a:lnRef>
            <a:fillRef idx="0">
              <a:schemeClr val="dk1"/>
            </a:fillRef>
            <a:effectRef idx="1">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Straight Connector 12"/>
            <p:cNvCxnSpPr/>
            <p:nvPr/>
          </p:nvCxnSpPr>
          <p:spPr>
            <a:xfrm>
              <a:off x="1584960" y="838200"/>
              <a:ext cx="0" cy="358140"/>
            </a:xfrm>
            <a:prstGeom prst="line">
              <a:avLst/>
            </a:prstGeom>
          </p:spPr>
          <p:style>
            <a:lnRef idx="2">
              <a:schemeClr val="dk1"/>
            </a:lnRef>
            <a:fillRef idx="0">
              <a:schemeClr val="dk1"/>
            </a:fillRef>
            <a:effectRef idx="1">
              <a:schemeClr val="dk1"/>
            </a:effectRef>
            <a:fontRef idx="minor">
              <a:schemeClr val="tx1"/>
            </a:fontRef>
          </p:style>
        </p:cxnSp>
      </p:grpSp>
      <p:grpSp>
        <p:nvGrpSpPr>
          <p:cNvPr id="14" name="Group 13"/>
          <p:cNvGrpSpPr/>
          <p:nvPr/>
        </p:nvGrpSpPr>
        <p:grpSpPr>
          <a:xfrm>
            <a:off x="4604428" y="914400"/>
            <a:ext cx="7056120" cy="5029200"/>
            <a:chOff x="0" y="0"/>
            <a:chExt cx="4053840" cy="3718560"/>
          </a:xfrm>
        </p:grpSpPr>
        <p:sp>
          <p:nvSpPr>
            <p:cNvPr id="15" name="Rectangle 14"/>
            <p:cNvSpPr/>
            <p:nvPr/>
          </p:nvSpPr>
          <p:spPr>
            <a:xfrm>
              <a:off x="1303020" y="1402080"/>
              <a:ext cx="1005840" cy="54102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Sub-category Activity</a:t>
              </a:r>
            </a:p>
          </p:txBody>
        </p:sp>
        <p:grpSp>
          <p:nvGrpSpPr>
            <p:cNvPr id="16" name="Group 15"/>
            <p:cNvGrpSpPr/>
            <p:nvPr/>
          </p:nvGrpSpPr>
          <p:grpSpPr>
            <a:xfrm>
              <a:off x="0" y="0"/>
              <a:ext cx="4053840" cy="3718560"/>
              <a:chOff x="0" y="0"/>
              <a:chExt cx="4053840" cy="3718560"/>
            </a:xfrm>
          </p:grpSpPr>
          <p:sp>
            <p:nvSpPr>
              <p:cNvPr id="17" name="Rectangle 16"/>
              <p:cNvSpPr/>
              <p:nvPr/>
            </p:nvSpPr>
            <p:spPr>
              <a:xfrm>
                <a:off x="1272540" y="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Home Activity</a:t>
                </a:r>
              </a:p>
            </p:txBody>
          </p:sp>
          <p:cxnSp>
            <p:nvCxnSpPr>
              <p:cNvPr id="18" name="Straight Arrow Connector 17"/>
              <p:cNvCxnSpPr/>
              <p:nvPr/>
            </p:nvCxnSpPr>
            <p:spPr>
              <a:xfrm>
                <a:off x="1767840" y="27432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1813560" y="108204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1272540" y="655320"/>
                <a:ext cx="1066800" cy="42672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ea typeface="Calibri" panose="020F0502020204030204" pitchFamily="34" charset="0"/>
                    <a:cs typeface="Times New Roman" panose="02020603050405020304" pitchFamily="18" charset="0"/>
                  </a:rPr>
                  <a:t>Click Items</a:t>
                </a:r>
              </a:p>
            </p:txBody>
          </p:sp>
          <p:cxnSp>
            <p:nvCxnSpPr>
              <p:cNvPr id="21" name="Straight Arrow Connector 20"/>
              <p:cNvCxnSpPr/>
              <p:nvPr/>
            </p:nvCxnSpPr>
            <p:spPr>
              <a:xfrm flipH="1">
                <a:off x="571500" y="1082040"/>
                <a:ext cx="701040" cy="2895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2278380" y="1082040"/>
                <a:ext cx="746760" cy="2895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773680" y="1417320"/>
                <a:ext cx="868680" cy="52578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Banner Activity</a:t>
                </a:r>
              </a:p>
            </p:txBody>
          </p:sp>
          <p:sp>
            <p:nvSpPr>
              <p:cNvPr id="24" name="Rectangle 23"/>
              <p:cNvSpPr/>
              <p:nvPr/>
            </p:nvSpPr>
            <p:spPr>
              <a:xfrm>
                <a:off x="0" y="1402080"/>
                <a:ext cx="1097280" cy="54102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Category Activity</a:t>
                </a:r>
              </a:p>
            </p:txBody>
          </p:sp>
          <p:sp>
            <p:nvSpPr>
              <p:cNvPr id="25" name="Rounded Rectangle 24"/>
              <p:cNvSpPr/>
              <p:nvPr/>
            </p:nvSpPr>
            <p:spPr>
              <a:xfrm>
                <a:off x="685800" y="2293620"/>
                <a:ext cx="2194560" cy="80772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ea typeface="Calibri" panose="020F0502020204030204" pitchFamily="34" charset="0"/>
                    <a:cs typeface="Times New Roman" panose="02020603050405020304" pitchFamily="18" charset="0"/>
                  </a:rPr>
                  <a:t>Add Modify &amp; Delete in firebase database</a:t>
                </a:r>
              </a:p>
            </p:txBody>
          </p:sp>
          <p:cxnSp>
            <p:nvCxnSpPr>
              <p:cNvPr id="26" name="Straight Arrow Connector 25"/>
              <p:cNvCxnSpPr/>
              <p:nvPr/>
            </p:nvCxnSpPr>
            <p:spPr>
              <a:xfrm>
                <a:off x="1813560" y="194310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a:off x="571500" y="1950720"/>
                <a:ext cx="457200" cy="3429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H="1">
                <a:off x="2613660" y="1958340"/>
                <a:ext cx="586740" cy="3276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1813560" y="304800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1264920" y="3375660"/>
                <a:ext cx="115062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Current Activity</a:t>
                </a:r>
              </a:p>
            </p:txBody>
          </p:sp>
          <p:sp>
            <p:nvSpPr>
              <p:cNvPr id="31" name="Left Bracket 30"/>
              <p:cNvSpPr/>
              <p:nvPr/>
            </p:nvSpPr>
            <p:spPr>
              <a:xfrm>
                <a:off x="3162300" y="2613660"/>
                <a:ext cx="891540" cy="358140"/>
              </a:xfrm>
              <a:prstGeom prst="leftBracket">
                <a:avLst/>
              </a:prstGeom>
            </p:spPr>
            <p:style>
              <a:lnRef idx="2">
                <a:schemeClr val="dk1"/>
              </a:lnRef>
              <a:fillRef idx="0">
                <a:schemeClr val="dk1"/>
              </a:fillRef>
              <a:effectRef idx="1">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2" name="Straight Arrow Connector 31"/>
              <p:cNvCxnSpPr/>
              <p:nvPr/>
            </p:nvCxnSpPr>
            <p:spPr>
              <a:xfrm>
                <a:off x="2880360" y="2758440"/>
                <a:ext cx="2743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33" name="Rectangle 32"/>
          <p:cNvSpPr/>
          <p:nvPr/>
        </p:nvSpPr>
        <p:spPr>
          <a:xfrm>
            <a:off x="4429370" y="842944"/>
            <a:ext cx="2310248" cy="369332"/>
          </a:xfrm>
          <a:prstGeom prst="rect">
            <a:avLst/>
          </a:prstGeom>
        </p:spPr>
        <p:txBody>
          <a:bodyPr wrap="none">
            <a:spAutoFit/>
          </a:bodyPr>
          <a:lstStyle/>
          <a:p>
            <a:r>
              <a:rPr lang="en-US" b="1" dirty="0">
                <a:ea typeface="Calibri" panose="020F0502020204030204" pitchFamily="34" charset="0"/>
                <a:cs typeface="Calibri" panose="020F0502020204030204" pitchFamily="34" charset="0"/>
              </a:rPr>
              <a:t>Add, Modify &amp; </a:t>
            </a:r>
            <a:r>
              <a:rPr lang="en-US" b="1" dirty="0" smtClean="0">
                <a:ea typeface="Calibri" panose="020F0502020204030204" pitchFamily="34" charset="0"/>
                <a:cs typeface="Calibri" panose="020F0502020204030204" pitchFamily="34" charset="0"/>
              </a:rPr>
              <a:t>Delete:</a:t>
            </a:r>
            <a:endParaRPr lang="en-US" dirty="0"/>
          </a:p>
        </p:txBody>
      </p:sp>
      <p:cxnSp>
        <p:nvCxnSpPr>
          <p:cNvPr id="35" name="Straight Connector 34"/>
          <p:cNvCxnSpPr/>
          <p:nvPr/>
        </p:nvCxnSpPr>
        <p:spPr>
          <a:xfrm>
            <a:off x="10287000" y="4505949"/>
            <a:ext cx="0" cy="371007"/>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a:off x="2492846" y="3711556"/>
            <a:ext cx="378279" cy="462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3111399" y="3503768"/>
            <a:ext cx="1313973" cy="369332"/>
          </a:xfrm>
          <a:prstGeom prst="rect">
            <a:avLst/>
          </a:prstGeom>
          <a:noFill/>
        </p:spPr>
        <p:txBody>
          <a:bodyPr wrap="square" rtlCol="0">
            <a:spAutoFit/>
          </a:bodyPr>
          <a:lstStyle/>
          <a:p>
            <a:r>
              <a:rPr lang="en-US" b="1" dirty="0" smtClean="0"/>
              <a:t>Database</a:t>
            </a:r>
            <a:endParaRPr lang="en-US" b="1" dirty="0"/>
          </a:p>
        </p:txBody>
      </p:sp>
      <p:sp>
        <p:nvSpPr>
          <p:cNvPr id="39" name="TextBox 38"/>
          <p:cNvSpPr txBox="1"/>
          <p:nvPr/>
        </p:nvSpPr>
        <p:spPr>
          <a:xfrm>
            <a:off x="10465269" y="4505949"/>
            <a:ext cx="1313973" cy="369332"/>
          </a:xfrm>
          <a:prstGeom prst="rect">
            <a:avLst/>
          </a:prstGeom>
          <a:noFill/>
        </p:spPr>
        <p:txBody>
          <a:bodyPr wrap="square" rtlCol="0">
            <a:spAutoFit/>
          </a:bodyPr>
          <a:lstStyle/>
          <a:p>
            <a:r>
              <a:rPr lang="en-US" b="1" dirty="0" smtClean="0"/>
              <a:t>Database</a:t>
            </a:r>
            <a:endParaRPr lang="en-US" b="1" dirty="0"/>
          </a:p>
        </p:txBody>
      </p:sp>
    </p:spTree>
    <p:extLst>
      <p:ext uri="{BB962C8B-B14F-4D97-AF65-F5344CB8AC3E}">
        <p14:creationId xmlns:p14="http://schemas.microsoft.com/office/powerpoint/2010/main" val="3911501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19200" y="914400"/>
            <a:ext cx="9601200" cy="4800600"/>
            <a:chOff x="0" y="0"/>
            <a:chExt cx="6019800" cy="2468880"/>
          </a:xfrm>
        </p:grpSpPr>
        <p:sp>
          <p:nvSpPr>
            <p:cNvPr id="3" name="Rectangle 2"/>
            <p:cNvSpPr/>
            <p:nvPr/>
          </p:nvSpPr>
          <p:spPr>
            <a:xfrm>
              <a:off x="1920240" y="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Order Activity</a:t>
              </a:r>
            </a:p>
          </p:txBody>
        </p:sp>
        <p:sp>
          <p:nvSpPr>
            <p:cNvPr id="4" name="Rectangle 3"/>
            <p:cNvSpPr/>
            <p:nvPr/>
          </p:nvSpPr>
          <p:spPr>
            <a:xfrm>
              <a:off x="0" y="134112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Status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Rounded Rectangle 4"/>
            <p:cNvSpPr/>
            <p:nvPr/>
          </p:nvSpPr>
          <p:spPr>
            <a:xfrm>
              <a:off x="1897380" y="617220"/>
              <a:ext cx="1066800" cy="42672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ea typeface="Calibri" panose="020F0502020204030204" pitchFamily="34" charset="0"/>
                  <a:cs typeface="Times New Roman" panose="02020603050405020304" pitchFamily="18" charset="0"/>
                </a:rPr>
                <a:t>Click Items</a:t>
              </a:r>
            </a:p>
          </p:txBody>
        </p:sp>
        <p:sp>
          <p:nvSpPr>
            <p:cNvPr id="6" name="Rectangle 5"/>
            <p:cNvSpPr/>
            <p:nvPr/>
          </p:nvSpPr>
          <p:spPr>
            <a:xfrm>
              <a:off x="1417320" y="134112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Remove</a:t>
              </a:r>
            </a:p>
          </p:txBody>
        </p:sp>
        <p:sp>
          <p:nvSpPr>
            <p:cNvPr id="7" name="Rectangle 6"/>
            <p:cNvSpPr/>
            <p:nvPr/>
          </p:nvSpPr>
          <p:spPr>
            <a:xfrm>
              <a:off x="2804160" y="133350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Details</a:t>
              </a:r>
            </a:p>
          </p:txBody>
        </p:sp>
        <p:sp>
          <p:nvSpPr>
            <p:cNvPr id="8" name="Rectangle 7"/>
            <p:cNvSpPr/>
            <p:nvPr/>
          </p:nvSpPr>
          <p:spPr>
            <a:xfrm>
              <a:off x="3954780" y="1295400"/>
              <a:ext cx="100584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b="1" dirty="0" smtClean="0">
                  <a:latin typeface="Calibri" panose="020F0502020204030204" pitchFamily="34" charset="0"/>
                  <a:ea typeface="Calibri" panose="020F0502020204030204" pitchFamily="34" charset="0"/>
                  <a:cs typeface="Times New Roman" panose="02020603050405020304" pitchFamily="18" charset="0"/>
                </a:rPr>
                <a:t>Direction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p:cNvCxnSpPr/>
            <p:nvPr/>
          </p:nvCxnSpPr>
          <p:spPr>
            <a:xfrm>
              <a:off x="2087880" y="104394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2926080" y="1043940"/>
              <a:ext cx="0" cy="335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807720" y="1043940"/>
              <a:ext cx="109728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979420" y="899160"/>
              <a:ext cx="1203960" cy="3962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ectangle 12"/>
            <p:cNvSpPr/>
            <p:nvPr/>
          </p:nvSpPr>
          <p:spPr>
            <a:xfrm>
              <a:off x="1958340" y="2125980"/>
              <a:ext cx="1150620" cy="3429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Current Activity</a:t>
              </a:r>
            </a:p>
          </p:txBody>
        </p:sp>
        <p:cxnSp>
          <p:nvCxnSpPr>
            <p:cNvPr id="14" name="Straight Arrow Connector 13"/>
            <p:cNvCxnSpPr/>
            <p:nvPr/>
          </p:nvCxnSpPr>
          <p:spPr>
            <a:xfrm>
              <a:off x="807720" y="1684020"/>
              <a:ext cx="1280160" cy="4419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2095500" y="1691640"/>
              <a:ext cx="182880" cy="4419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a:off x="2766060" y="1699260"/>
              <a:ext cx="304800" cy="4343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a:off x="3147060" y="1684020"/>
              <a:ext cx="1112520" cy="4876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ket 17"/>
            <p:cNvSpPr/>
            <p:nvPr/>
          </p:nvSpPr>
          <p:spPr>
            <a:xfrm>
              <a:off x="5128260" y="1280160"/>
              <a:ext cx="891540" cy="358140"/>
            </a:xfrm>
            <a:prstGeom prst="leftBracket">
              <a:avLst/>
            </a:prstGeom>
          </p:spPr>
          <p:style>
            <a:lnRef idx="2">
              <a:schemeClr val="dk1"/>
            </a:lnRef>
            <a:fillRef idx="0">
              <a:schemeClr val="dk1"/>
            </a:fillRef>
            <a:effectRef idx="1">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9" name="Straight Connector 18"/>
            <p:cNvCxnSpPr/>
            <p:nvPr/>
          </p:nvCxnSpPr>
          <p:spPr>
            <a:xfrm>
              <a:off x="5303520" y="1295400"/>
              <a:ext cx="0" cy="342900"/>
            </a:xfrm>
            <a:prstGeom prst="line">
              <a:avLst/>
            </a:prstGeom>
          </p:spPr>
          <p:style>
            <a:lnRef idx="2">
              <a:schemeClr val="dk1"/>
            </a:lnRef>
            <a:fillRef idx="0">
              <a:schemeClr val="dk1"/>
            </a:fillRef>
            <a:effectRef idx="1">
              <a:schemeClr val="dk1"/>
            </a:effectRef>
            <a:fontRef idx="minor">
              <a:schemeClr val="tx1"/>
            </a:fontRef>
          </p:style>
        </p:cxnSp>
      </p:grpSp>
      <p:cxnSp>
        <p:nvCxnSpPr>
          <p:cNvPr id="21" name="Straight Arrow Connector 20"/>
          <p:cNvCxnSpPr>
            <a:stCxn id="3" idx="2"/>
            <a:endCxn id="5" idx="0"/>
          </p:cNvCxnSpPr>
          <p:nvPr/>
        </p:nvCxnSpPr>
        <p:spPr>
          <a:xfrm>
            <a:off x="5083987" y="1581150"/>
            <a:ext cx="12153"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8" idx="3"/>
            <a:endCxn id="18" idx="1"/>
          </p:cNvCxnSpPr>
          <p:nvPr/>
        </p:nvCxnSpPr>
        <p:spPr>
          <a:xfrm flipV="1">
            <a:off x="9131075" y="3751792"/>
            <a:ext cx="267375" cy="14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82161" y="855352"/>
            <a:ext cx="2303644" cy="369332"/>
          </a:xfrm>
          <a:prstGeom prst="rect">
            <a:avLst/>
          </a:prstGeom>
        </p:spPr>
        <p:txBody>
          <a:bodyPr wrap="none">
            <a:spAutoFit/>
          </a:bodyPr>
          <a:lstStyle/>
          <a:p>
            <a:r>
              <a:rPr lang="en-US" b="1" dirty="0">
                <a:latin typeface="Cambria" panose="02040503050406030204" pitchFamily="18" charset="0"/>
                <a:ea typeface="Calibri" panose="020F0502020204030204" pitchFamily="34" charset="0"/>
                <a:cs typeface="Calibri" panose="020F0502020204030204" pitchFamily="34" charset="0"/>
              </a:rPr>
              <a:t>Order </a:t>
            </a:r>
            <a:r>
              <a:rPr lang="en-US" b="1" dirty="0" smtClean="0">
                <a:latin typeface="Cambria" panose="02040503050406030204" pitchFamily="18" charset="0"/>
                <a:ea typeface="Calibri" panose="020F0502020204030204" pitchFamily="34" charset="0"/>
                <a:cs typeface="Calibri" panose="020F0502020204030204" pitchFamily="34" charset="0"/>
              </a:rPr>
              <a:t>Management:</a:t>
            </a:r>
            <a:endParaRPr lang="en-US" dirty="0"/>
          </a:p>
        </p:txBody>
      </p:sp>
      <p:sp>
        <p:nvSpPr>
          <p:cNvPr id="25" name="TextBox 24"/>
          <p:cNvSpPr txBox="1"/>
          <p:nvPr/>
        </p:nvSpPr>
        <p:spPr>
          <a:xfrm>
            <a:off x="9906000" y="3596216"/>
            <a:ext cx="1371600" cy="369332"/>
          </a:xfrm>
          <a:prstGeom prst="rect">
            <a:avLst/>
          </a:prstGeom>
          <a:noFill/>
        </p:spPr>
        <p:txBody>
          <a:bodyPr wrap="square" rtlCol="0">
            <a:spAutoFit/>
          </a:bodyPr>
          <a:lstStyle/>
          <a:p>
            <a:r>
              <a:rPr lang="en-US" b="1" dirty="0" smtClean="0"/>
              <a:t>Database</a:t>
            </a:r>
            <a:endParaRPr lang="en-US" b="1" dirty="0"/>
          </a:p>
        </p:txBody>
      </p:sp>
    </p:spTree>
    <p:extLst>
      <p:ext uri="{BB962C8B-B14F-4D97-AF65-F5344CB8AC3E}">
        <p14:creationId xmlns:p14="http://schemas.microsoft.com/office/powerpoint/2010/main" val="1350143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1" y="228600"/>
            <a:ext cx="6512511" cy="1143000"/>
          </a:xfrm>
        </p:spPr>
        <p:txBody>
          <a:bodyPr/>
          <a:lstStyle/>
          <a:p>
            <a:r>
              <a:rPr lang="en-US" dirty="0" smtClean="0"/>
              <a:t>Modules</a:t>
            </a:r>
            <a:endParaRPr lang="en-US" dirty="0"/>
          </a:p>
        </p:txBody>
      </p:sp>
      <p:sp>
        <p:nvSpPr>
          <p:cNvPr id="3" name="Content Placeholder 2"/>
          <p:cNvSpPr>
            <a:spLocks noGrp="1"/>
          </p:cNvSpPr>
          <p:nvPr>
            <p:ph sz="quarter" idx="13"/>
          </p:nvPr>
        </p:nvSpPr>
        <p:spPr>
          <a:xfrm>
            <a:off x="1981200" y="990600"/>
            <a:ext cx="8305800" cy="2107525"/>
          </a:xfrm>
        </p:spPr>
        <p:txBody>
          <a:bodyPr>
            <a:normAutofit/>
          </a:bodyPr>
          <a:lstStyle/>
          <a:p>
            <a:pPr marL="45720" indent="0">
              <a:buNone/>
            </a:pPr>
            <a:endParaRPr lang="en-US" dirty="0" smtClean="0"/>
          </a:p>
          <a:p>
            <a:pPr marL="45720" indent="0">
              <a:buNone/>
            </a:pPr>
            <a:endParaRPr lang="en-US" dirty="0" smtClean="0"/>
          </a:p>
          <a:p>
            <a:pPr>
              <a:buFont typeface="Wingdings" pitchFamily="2" charset="2"/>
              <a:buChar char="Ø"/>
            </a:pPr>
            <a:endParaRPr lang="en-US" dirty="0"/>
          </a:p>
        </p:txBody>
      </p:sp>
      <p:sp>
        <p:nvSpPr>
          <p:cNvPr id="4" name="TextBox 3"/>
          <p:cNvSpPr txBox="1"/>
          <p:nvPr/>
        </p:nvSpPr>
        <p:spPr>
          <a:xfrm>
            <a:off x="1143000" y="1676400"/>
            <a:ext cx="906780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Client App</a:t>
            </a:r>
          </a:p>
          <a:p>
            <a:pPr marL="742950" lvl="1" indent="-285750">
              <a:buFont typeface="Wingdings" panose="05000000000000000000" pitchFamily="2" charset="2"/>
              <a:buChar char="Ø"/>
            </a:pPr>
            <a:r>
              <a:rPr lang="en-US" dirty="0" smtClean="0"/>
              <a:t>Register</a:t>
            </a:r>
          </a:p>
          <a:p>
            <a:pPr marL="742950" lvl="1" indent="-285750">
              <a:buFont typeface="Wingdings" panose="05000000000000000000" pitchFamily="2" charset="2"/>
              <a:buChar char="Ø"/>
            </a:pPr>
            <a:r>
              <a:rPr lang="en-US" dirty="0" smtClean="0"/>
              <a:t>Login</a:t>
            </a:r>
          </a:p>
          <a:p>
            <a:pPr marL="742950" lvl="1" indent="-285750">
              <a:buFont typeface="Wingdings" panose="05000000000000000000" pitchFamily="2" charset="2"/>
              <a:buChar char="Ø"/>
            </a:pPr>
            <a:r>
              <a:rPr lang="en-US" dirty="0" smtClean="0"/>
              <a:t>Order Food</a:t>
            </a:r>
          </a:p>
          <a:p>
            <a:pPr marL="742950" lvl="1" indent="-285750">
              <a:buFont typeface="Wingdings" panose="05000000000000000000" pitchFamily="2" charset="2"/>
              <a:buChar char="Ø"/>
            </a:pPr>
            <a:r>
              <a:rPr lang="en-US" dirty="0" smtClean="0"/>
              <a:t>Update Home Address</a:t>
            </a:r>
          </a:p>
          <a:p>
            <a:pPr marL="742950" lvl="1" indent="-285750">
              <a:buFont typeface="Wingdings" panose="05000000000000000000" pitchFamily="2" charset="2"/>
              <a:buChar char="Ø"/>
            </a:pPr>
            <a:r>
              <a:rPr lang="en-US" dirty="0" smtClean="0"/>
              <a:t>Change orders</a:t>
            </a:r>
          </a:p>
          <a:p>
            <a:pPr marL="742950" lvl="1" indent="-285750">
              <a:buFont typeface="Wingdings" panose="05000000000000000000" pitchFamily="2" charset="2"/>
              <a:buChar char="Ø"/>
            </a:pPr>
            <a:r>
              <a:rPr lang="en-US" dirty="0" smtClean="0"/>
              <a:t>Modify order before order placed</a:t>
            </a:r>
          </a:p>
        </p:txBody>
      </p:sp>
      <p:sp>
        <p:nvSpPr>
          <p:cNvPr id="5" name="TextBox 4"/>
          <p:cNvSpPr txBox="1"/>
          <p:nvPr/>
        </p:nvSpPr>
        <p:spPr>
          <a:xfrm>
            <a:off x="5903191" y="1584066"/>
            <a:ext cx="5143500"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Server or Admin App</a:t>
            </a:r>
          </a:p>
          <a:p>
            <a:pPr marL="742950" lvl="1" indent="-285750">
              <a:buFont typeface="Wingdings" panose="05000000000000000000" pitchFamily="2" charset="2"/>
              <a:buChar char="Ø"/>
            </a:pPr>
            <a:r>
              <a:rPr lang="en-US" dirty="0" smtClean="0"/>
              <a:t>Login</a:t>
            </a:r>
          </a:p>
          <a:p>
            <a:pPr marL="742950" lvl="1" indent="-285750">
              <a:buFont typeface="Wingdings" panose="05000000000000000000" pitchFamily="2" charset="2"/>
              <a:buChar char="Ø"/>
            </a:pPr>
            <a:r>
              <a:rPr lang="en-US" dirty="0" smtClean="0"/>
              <a:t>Edit Category</a:t>
            </a:r>
          </a:p>
          <a:p>
            <a:pPr marL="742950" lvl="1" indent="-285750">
              <a:buFont typeface="Wingdings" panose="05000000000000000000" pitchFamily="2" charset="2"/>
              <a:buChar char="Ø"/>
            </a:pPr>
            <a:r>
              <a:rPr lang="en-US" dirty="0" smtClean="0"/>
              <a:t>Add Category</a:t>
            </a:r>
          </a:p>
          <a:p>
            <a:pPr marL="742950" lvl="1" indent="-285750">
              <a:buFont typeface="Wingdings" panose="05000000000000000000" pitchFamily="2" charset="2"/>
              <a:buChar char="Ø"/>
            </a:pPr>
            <a:r>
              <a:rPr lang="en-US" dirty="0" smtClean="0"/>
              <a:t>Delete Category</a:t>
            </a:r>
          </a:p>
          <a:p>
            <a:pPr marL="742950" lvl="1" indent="-285750">
              <a:buFont typeface="Wingdings" panose="05000000000000000000" pitchFamily="2" charset="2"/>
              <a:buChar char="Ø"/>
            </a:pPr>
            <a:r>
              <a:rPr lang="en-US" dirty="0" smtClean="0"/>
              <a:t>Edit Banner Item</a:t>
            </a:r>
            <a:endParaRPr lang="en-US" dirty="0"/>
          </a:p>
          <a:p>
            <a:pPr marL="742950" lvl="1" indent="-285750">
              <a:buFont typeface="Wingdings" panose="05000000000000000000" pitchFamily="2" charset="2"/>
              <a:buChar char="Ø"/>
            </a:pPr>
            <a:r>
              <a:rPr lang="en-US" dirty="0"/>
              <a:t>Add </a:t>
            </a:r>
            <a:r>
              <a:rPr lang="en-US" dirty="0" smtClean="0"/>
              <a:t>Banner Item</a:t>
            </a:r>
            <a:endParaRPr lang="en-US" dirty="0"/>
          </a:p>
          <a:p>
            <a:pPr marL="742950" lvl="1" indent="-285750">
              <a:buFont typeface="Wingdings" panose="05000000000000000000" pitchFamily="2" charset="2"/>
              <a:buChar char="Ø"/>
            </a:pPr>
            <a:r>
              <a:rPr lang="en-US" dirty="0"/>
              <a:t>Delete </a:t>
            </a:r>
            <a:r>
              <a:rPr lang="en-US" dirty="0" smtClean="0"/>
              <a:t>Banner Item</a:t>
            </a:r>
            <a:endParaRPr lang="en-US" dirty="0"/>
          </a:p>
          <a:p>
            <a:pPr marL="742950" lvl="1" indent="-285750">
              <a:buFont typeface="Wingdings" panose="05000000000000000000" pitchFamily="2" charset="2"/>
              <a:buChar char="Ø"/>
            </a:pPr>
            <a:r>
              <a:rPr lang="en-US" dirty="0"/>
              <a:t>Edit </a:t>
            </a:r>
            <a:r>
              <a:rPr lang="en-US" dirty="0" smtClean="0"/>
              <a:t>Food Item</a:t>
            </a:r>
          </a:p>
          <a:p>
            <a:pPr marL="742950" lvl="1" indent="-285750">
              <a:buFont typeface="Wingdings" panose="05000000000000000000" pitchFamily="2" charset="2"/>
              <a:buChar char="Ø"/>
            </a:pPr>
            <a:r>
              <a:rPr lang="en-US" dirty="0" smtClean="0"/>
              <a:t>Add Food Item</a:t>
            </a:r>
            <a:endParaRPr lang="en-US" dirty="0"/>
          </a:p>
          <a:p>
            <a:pPr marL="742950" lvl="1" indent="-285750">
              <a:buFont typeface="Wingdings" panose="05000000000000000000" pitchFamily="2" charset="2"/>
              <a:buChar char="Ø"/>
            </a:pPr>
            <a:r>
              <a:rPr lang="en-US" dirty="0"/>
              <a:t>Delete </a:t>
            </a:r>
            <a:r>
              <a:rPr lang="en-US" dirty="0" smtClean="0"/>
              <a:t>Food Item</a:t>
            </a:r>
          </a:p>
          <a:p>
            <a:pPr marL="742950" lvl="1" indent="-285750">
              <a:buFont typeface="Wingdings" panose="05000000000000000000" pitchFamily="2" charset="2"/>
              <a:buChar char="Ø"/>
            </a:pPr>
            <a:r>
              <a:rPr lang="en-US" dirty="0" smtClean="0"/>
              <a:t>Order Modification</a:t>
            </a:r>
          </a:p>
          <a:p>
            <a:pPr marL="1200150" lvl="2" indent="-285750">
              <a:buFont typeface="Wingdings" panose="05000000000000000000" pitchFamily="2" charset="2"/>
              <a:buChar char="Ø"/>
            </a:pPr>
            <a:r>
              <a:rPr lang="en-US" dirty="0" smtClean="0"/>
              <a:t>Edit Order Status</a:t>
            </a:r>
          </a:p>
          <a:p>
            <a:pPr marL="1200150" lvl="2" indent="-285750">
              <a:buFont typeface="Wingdings" panose="05000000000000000000" pitchFamily="2" charset="2"/>
              <a:buChar char="Ø"/>
            </a:pPr>
            <a:r>
              <a:rPr lang="en-US" dirty="0" smtClean="0"/>
              <a:t>Remove Order Status</a:t>
            </a:r>
          </a:p>
          <a:p>
            <a:pPr marL="1200150" lvl="2" indent="-285750">
              <a:buFont typeface="Wingdings" panose="05000000000000000000" pitchFamily="2" charset="2"/>
              <a:buChar char="Ø"/>
            </a:pPr>
            <a:r>
              <a:rPr lang="en-US" dirty="0" smtClean="0"/>
              <a:t>Details</a:t>
            </a:r>
          </a:p>
          <a:p>
            <a:pPr marL="1200150" lvl="2" indent="-285750">
              <a:buFont typeface="Wingdings" panose="05000000000000000000" pitchFamily="2" charset="2"/>
              <a:buChar char="Ø"/>
            </a:pPr>
            <a:r>
              <a:rPr lang="en-US" dirty="0" smtClean="0"/>
              <a:t>Direction</a:t>
            </a:r>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41621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1241</TotalTime>
  <Words>1075</Words>
  <Application>Microsoft Office PowerPoint</Application>
  <PresentationFormat>Widescreen</PresentationFormat>
  <Paragraphs>160</Paragraphs>
  <Slides>35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Berlin Sans FB Demi</vt:lpstr>
      <vt:lpstr>Calibri</vt:lpstr>
      <vt:lpstr>Cambria</vt:lpstr>
      <vt:lpstr>Times New Roman</vt:lpstr>
      <vt:lpstr>Tw Cen MT</vt:lpstr>
      <vt:lpstr>Wingdings</vt:lpstr>
      <vt:lpstr>Droplet</vt:lpstr>
      <vt:lpstr>PowerPoint Presentation</vt:lpstr>
      <vt:lpstr>Objective</vt:lpstr>
      <vt:lpstr>Introduction</vt:lpstr>
      <vt:lpstr>Software &amp; Hardware Requirement</vt:lpstr>
      <vt:lpstr>Data Flow Diagram</vt:lpstr>
      <vt:lpstr>PowerPoint Presentation</vt:lpstr>
      <vt:lpstr>PowerPoint Presentation</vt:lpstr>
      <vt:lpstr>PowerPoint Presentation</vt:lpstr>
      <vt:lpstr>Modules</vt:lpstr>
      <vt:lpstr>Client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 or Admin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ASPECTS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Devesh Sahu</cp:lastModifiedBy>
  <cp:revision>90</cp:revision>
  <dcterms:created xsi:type="dcterms:W3CDTF">2017-04-22T23:21:20Z</dcterms:created>
  <dcterms:modified xsi:type="dcterms:W3CDTF">2019-11-21T20:37:14Z</dcterms:modified>
</cp:coreProperties>
</file>